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78" r:id="rId5"/>
    <p:sldId id="259" r:id="rId6"/>
    <p:sldId id="279" r:id="rId7"/>
    <p:sldId id="260" r:id="rId8"/>
    <p:sldId id="261" r:id="rId9"/>
    <p:sldId id="262" r:id="rId10"/>
    <p:sldId id="263" r:id="rId11"/>
    <p:sldId id="292" r:id="rId12"/>
    <p:sldId id="264" r:id="rId13"/>
    <p:sldId id="290" r:id="rId14"/>
    <p:sldId id="291" r:id="rId15"/>
    <p:sldId id="293" r:id="rId16"/>
    <p:sldId id="294" r:id="rId17"/>
    <p:sldId id="295" r:id="rId18"/>
    <p:sldId id="268" r:id="rId19"/>
    <p:sldId id="297" r:id="rId20"/>
    <p:sldId id="288" r:id="rId21"/>
    <p:sldId id="269" r:id="rId22"/>
    <p:sldId id="270" r:id="rId23"/>
    <p:sldId id="271" r:id="rId24"/>
    <p:sldId id="280" r:id="rId25"/>
    <p:sldId id="283" r:id="rId26"/>
    <p:sldId id="284" r:id="rId27"/>
    <p:sldId id="286" r:id="rId28"/>
    <p:sldId id="282" r:id="rId29"/>
    <p:sldId id="287" r:id="rId30"/>
    <p:sldId id="296" r:id="rId3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7556E-6BAC-4406-A340-34B76628FA17}" type="datetimeFigureOut">
              <a:rPr lang="pl-PL" smtClean="0"/>
              <a:t>11.03.2024</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B8454-1622-4135-B975-B2071D2C92D8}" type="slidenum">
              <a:rPr lang="pl-PL" smtClean="0"/>
              <a:t>‹#›</a:t>
            </a:fld>
            <a:endParaRPr lang="pl-PL"/>
          </a:p>
        </p:txBody>
      </p:sp>
    </p:spTree>
    <p:extLst>
      <p:ext uri="{BB962C8B-B14F-4D97-AF65-F5344CB8AC3E}">
        <p14:creationId xmlns:p14="http://schemas.microsoft.com/office/powerpoint/2010/main" val="267144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F1F3-77CB-2282-4856-7B1F475F7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ACDF0E75-9625-37DE-E032-FF98301D8F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6C769AC6-3BDB-6CD5-FC05-AB6B0732D57F}"/>
              </a:ext>
            </a:extLst>
          </p:cNvPr>
          <p:cNvSpPr>
            <a:spLocks noGrp="1"/>
          </p:cNvSpPr>
          <p:nvPr>
            <p:ph type="dt" sz="half" idx="10"/>
          </p:nvPr>
        </p:nvSpPr>
        <p:spPr/>
        <p:txBody>
          <a:bodyPr/>
          <a:lstStyle/>
          <a:p>
            <a:fld id="{B47808BD-9EE6-4EE8-95AA-8CA1C16864DF}" type="datetime1">
              <a:rPr lang="pl-PL" smtClean="0"/>
              <a:t>11.03.2024</a:t>
            </a:fld>
            <a:endParaRPr lang="pl-PL"/>
          </a:p>
        </p:txBody>
      </p:sp>
      <p:sp>
        <p:nvSpPr>
          <p:cNvPr id="5" name="Footer Placeholder 4">
            <a:extLst>
              <a:ext uri="{FF2B5EF4-FFF2-40B4-BE49-F238E27FC236}">
                <a16:creationId xmlns:a16="http://schemas.microsoft.com/office/drawing/2014/main" id="{72A38563-83C9-314E-BABE-BC8FDA26E8E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9A1BE0C-9B13-7EB7-84AB-76FE7C2AA028}"/>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3984330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8302-B98A-7B85-D9BB-72682AF6002F}"/>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AA03155-5CC1-D9FF-52FD-3BE65A3020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7CC572C2-07AD-F1B7-BA84-E5954D8F1AB2}"/>
              </a:ext>
            </a:extLst>
          </p:cNvPr>
          <p:cNvSpPr>
            <a:spLocks noGrp="1"/>
          </p:cNvSpPr>
          <p:nvPr>
            <p:ph type="dt" sz="half" idx="10"/>
          </p:nvPr>
        </p:nvSpPr>
        <p:spPr/>
        <p:txBody>
          <a:bodyPr/>
          <a:lstStyle/>
          <a:p>
            <a:fld id="{F0F78BF0-C5FA-4265-8E75-C9CBF9DE0130}" type="datetime1">
              <a:rPr lang="pl-PL" smtClean="0"/>
              <a:t>11.03.2024</a:t>
            </a:fld>
            <a:endParaRPr lang="pl-PL"/>
          </a:p>
        </p:txBody>
      </p:sp>
      <p:sp>
        <p:nvSpPr>
          <p:cNvPr id="5" name="Footer Placeholder 4">
            <a:extLst>
              <a:ext uri="{FF2B5EF4-FFF2-40B4-BE49-F238E27FC236}">
                <a16:creationId xmlns:a16="http://schemas.microsoft.com/office/drawing/2014/main" id="{72312AB5-D6DD-8468-546C-5FF024F25B3F}"/>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A85EF9-C8BB-5B8E-8900-25F5A648EB95}"/>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33315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04B282-CE0E-2F52-AA57-A98E4D12B0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4CE3A73C-9BEF-2659-2013-2620B317F8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2BF69EB4-E61E-1A0C-4552-99A356013C3A}"/>
              </a:ext>
            </a:extLst>
          </p:cNvPr>
          <p:cNvSpPr>
            <a:spLocks noGrp="1"/>
          </p:cNvSpPr>
          <p:nvPr>
            <p:ph type="dt" sz="half" idx="10"/>
          </p:nvPr>
        </p:nvSpPr>
        <p:spPr/>
        <p:txBody>
          <a:bodyPr/>
          <a:lstStyle/>
          <a:p>
            <a:fld id="{CE8CC977-BE2F-4CDF-A32E-E4A3F070D72C}" type="datetime1">
              <a:rPr lang="pl-PL" smtClean="0"/>
              <a:t>11.03.2024</a:t>
            </a:fld>
            <a:endParaRPr lang="pl-PL"/>
          </a:p>
        </p:txBody>
      </p:sp>
      <p:sp>
        <p:nvSpPr>
          <p:cNvPr id="5" name="Footer Placeholder 4">
            <a:extLst>
              <a:ext uri="{FF2B5EF4-FFF2-40B4-BE49-F238E27FC236}">
                <a16:creationId xmlns:a16="http://schemas.microsoft.com/office/drawing/2014/main" id="{6B8E9E42-F089-C321-97DC-69BE2A427C5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4549E441-8512-361D-1C9A-C8C2D682366B}"/>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195871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2386-29A7-A3D6-165F-5440509F0BBC}"/>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A58639C4-716C-0186-8DC7-837B5D7558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AC304A99-9BF6-1207-6495-8042E72C44A8}"/>
              </a:ext>
            </a:extLst>
          </p:cNvPr>
          <p:cNvSpPr>
            <a:spLocks noGrp="1"/>
          </p:cNvSpPr>
          <p:nvPr>
            <p:ph type="dt" sz="half" idx="10"/>
          </p:nvPr>
        </p:nvSpPr>
        <p:spPr/>
        <p:txBody>
          <a:bodyPr/>
          <a:lstStyle/>
          <a:p>
            <a:fld id="{5B0E312F-78D1-4B26-A0CC-C9B2415819A5}" type="datetime1">
              <a:rPr lang="pl-PL" smtClean="0"/>
              <a:t>11.03.2024</a:t>
            </a:fld>
            <a:endParaRPr lang="pl-PL"/>
          </a:p>
        </p:txBody>
      </p:sp>
      <p:sp>
        <p:nvSpPr>
          <p:cNvPr id="5" name="Footer Placeholder 4">
            <a:extLst>
              <a:ext uri="{FF2B5EF4-FFF2-40B4-BE49-F238E27FC236}">
                <a16:creationId xmlns:a16="http://schemas.microsoft.com/office/drawing/2014/main" id="{A9C7AB0E-E95C-6BF3-5C9B-D18AF9C52B2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1B28FCA-4973-5904-A1C7-66D450DCD55C}"/>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360305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33D6-6EFD-D5E6-E66D-432D4A8B18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E1BE3245-2637-24F8-ECA4-F46EC95C5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FEC6B-BA69-00BA-4FE7-EE6676D4EC73}"/>
              </a:ext>
            </a:extLst>
          </p:cNvPr>
          <p:cNvSpPr>
            <a:spLocks noGrp="1"/>
          </p:cNvSpPr>
          <p:nvPr>
            <p:ph type="dt" sz="half" idx="10"/>
          </p:nvPr>
        </p:nvSpPr>
        <p:spPr/>
        <p:txBody>
          <a:bodyPr/>
          <a:lstStyle/>
          <a:p>
            <a:fld id="{3460AF37-DE98-40AD-83AC-35E829454D37}" type="datetime1">
              <a:rPr lang="pl-PL" smtClean="0"/>
              <a:t>11.03.2024</a:t>
            </a:fld>
            <a:endParaRPr lang="pl-PL"/>
          </a:p>
        </p:txBody>
      </p:sp>
      <p:sp>
        <p:nvSpPr>
          <p:cNvPr id="5" name="Footer Placeholder 4">
            <a:extLst>
              <a:ext uri="{FF2B5EF4-FFF2-40B4-BE49-F238E27FC236}">
                <a16:creationId xmlns:a16="http://schemas.microsoft.com/office/drawing/2014/main" id="{B7A426F0-20C0-9A18-0EF2-0A9AC177CFF0}"/>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975A5DA-CFD5-6DF6-B00C-2A2206CEAB09}"/>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294827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E361-F782-8587-CC1F-39828BFED488}"/>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022C9D48-C601-5C8E-C675-D8EC20C88E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746AF2D2-C8B4-D89E-8477-062CDC7A37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374FC1D3-FE90-B211-98CF-3B0B92F62119}"/>
              </a:ext>
            </a:extLst>
          </p:cNvPr>
          <p:cNvSpPr>
            <a:spLocks noGrp="1"/>
          </p:cNvSpPr>
          <p:nvPr>
            <p:ph type="dt" sz="half" idx="10"/>
          </p:nvPr>
        </p:nvSpPr>
        <p:spPr/>
        <p:txBody>
          <a:bodyPr/>
          <a:lstStyle/>
          <a:p>
            <a:fld id="{9D75FE5B-2C07-4335-A949-65331AC58AE3}" type="datetime1">
              <a:rPr lang="pl-PL" smtClean="0"/>
              <a:t>11.03.2024</a:t>
            </a:fld>
            <a:endParaRPr lang="pl-PL"/>
          </a:p>
        </p:txBody>
      </p:sp>
      <p:sp>
        <p:nvSpPr>
          <p:cNvPr id="6" name="Footer Placeholder 5">
            <a:extLst>
              <a:ext uri="{FF2B5EF4-FFF2-40B4-BE49-F238E27FC236}">
                <a16:creationId xmlns:a16="http://schemas.microsoft.com/office/drawing/2014/main" id="{3811A65F-3FBC-AEA7-FB6F-A3635FA182F5}"/>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AC91CC74-9A65-37D0-7D75-33BAA90B69CA}"/>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410067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6736-D952-8BF7-AC4C-97E88BBC587C}"/>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4B13225D-1B0F-E31F-92FD-88BAE11ECD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A5960-04F8-ECEC-8D02-76D9A44EA4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2D2FE78A-077C-C9A0-19F1-57EF5EA8DB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1F77C-B66A-6C35-1034-30A1FAD7B7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ECD815CC-54B4-01F8-D33A-F7A2AD428964}"/>
              </a:ext>
            </a:extLst>
          </p:cNvPr>
          <p:cNvSpPr>
            <a:spLocks noGrp="1"/>
          </p:cNvSpPr>
          <p:nvPr>
            <p:ph type="dt" sz="half" idx="10"/>
          </p:nvPr>
        </p:nvSpPr>
        <p:spPr/>
        <p:txBody>
          <a:bodyPr/>
          <a:lstStyle/>
          <a:p>
            <a:fld id="{1F67E784-E661-469C-BD52-E95DBFB03897}" type="datetime1">
              <a:rPr lang="pl-PL" smtClean="0"/>
              <a:t>11.03.2024</a:t>
            </a:fld>
            <a:endParaRPr lang="pl-PL"/>
          </a:p>
        </p:txBody>
      </p:sp>
      <p:sp>
        <p:nvSpPr>
          <p:cNvPr id="8" name="Footer Placeholder 7">
            <a:extLst>
              <a:ext uri="{FF2B5EF4-FFF2-40B4-BE49-F238E27FC236}">
                <a16:creationId xmlns:a16="http://schemas.microsoft.com/office/drawing/2014/main" id="{B566886A-74F9-6322-EBA5-6EB3896F0E75}"/>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424FEF2D-4C36-B1D3-42D2-C062D103852C}"/>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167640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0004-3D9E-CDA5-2F79-B567452B190D}"/>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C0A83A44-3E84-40C3-C831-E6F53D2FE975}"/>
              </a:ext>
            </a:extLst>
          </p:cNvPr>
          <p:cNvSpPr>
            <a:spLocks noGrp="1"/>
          </p:cNvSpPr>
          <p:nvPr>
            <p:ph type="dt" sz="half" idx="10"/>
          </p:nvPr>
        </p:nvSpPr>
        <p:spPr/>
        <p:txBody>
          <a:bodyPr/>
          <a:lstStyle/>
          <a:p>
            <a:fld id="{48B7BB88-E5F0-4F72-948F-4AF31A9171A6}" type="datetime1">
              <a:rPr lang="pl-PL" smtClean="0"/>
              <a:t>11.03.2024</a:t>
            </a:fld>
            <a:endParaRPr lang="pl-PL"/>
          </a:p>
        </p:txBody>
      </p:sp>
      <p:sp>
        <p:nvSpPr>
          <p:cNvPr id="4" name="Footer Placeholder 3">
            <a:extLst>
              <a:ext uri="{FF2B5EF4-FFF2-40B4-BE49-F238E27FC236}">
                <a16:creationId xmlns:a16="http://schemas.microsoft.com/office/drawing/2014/main" id="{70B4B16A-ED85-8A11-AE49-171CBB9229BD}"/>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3405B3CD-05E7-8A36-C23D-7E9CA09BA4A7}"/>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1681766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3E934-F9FA-4716-817C-A68EC65E0778}"/>
              </a:ext>
            </a:extLst>
          </p:cNvPr>
          <p:cNvSpPr>
            <a:spLocks noGrp="1"/>
          </p:cNvSpPr>
          <p:nvPr>
            <p:ph type="dt" sz="half" idx="10"/>
          </p:nvPr>
        </p:nvSpPr>
        <p:spPr/>
        <p:txBody>
          <a:bodyPr/>
          <a:lstStyle/>
          <a:p>
            <a:fld id="{CFE74A09-267C-4A4B-9850-83E066E6CD7C}" type="datetime1">
              <a:rPr lang="pl-PL" smtClean="0"/>
              <a:t>11.03.2024</a:t>
            </a:fld>
            <a:endParaRPr lang="pl-PL"/>
          </a:p>
        </p:txBody>
      </p:sp>
      <p:sp>
        <p:nvSpPr>
          <p:cNvPr id="3" name="Footer Placeholder 2">
            <a:extLst>
              <a:ext uri="{FF2B5EF4-FFF2-40B4-BE49-F238E27FC236}">
                <a16:creationId xmlns:a16="http://schemas.microsoft.com/office/drawing/2014/main" id="{5593E28A-4C2C-0BAF-88BC-E01FFC291FF5}"/>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8890435E-61E9-1748-EA96-94A41FDA7C6E}"/>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102996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237D-31FC-B67D-0EB4-AAB99064F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6219A921-0C06-5ADB-FCCF-C71421939F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683BAE53-C897-ED7A-1EF1-04756E33D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FAFF5-980E-3089-DA83-0E1919491C80}"/>
              </a:ext>
            </a:extLst>
          </p:cNvPr>
          <p:cNvSpPr>
            <a:spLocks noGrp="1"/>
          </p:cNvSpPr>
          <p:nvPr>
            <p:ph type="dt" sz="half" idx="10"/>
          </p:nvPr>
        </p:nvSpPr>
        <p:spPr/>
        <p:txBody>
          <a:bodyPr/>
          <a:lstStyle/>
          <a:p>
            <a:fld id="{D6309800-A37B-43E6-BC40-500B4C4044A4}" type="datetime1">
              <a:rPr lang="pl-PL" smtClean="0"/>
              <a:t>11.03.2024</a:t>
            </a:fld>
            <a:endParaRPr lang="pl-PL"/>
          </a:p>
        </p:txBody>
      </p:sp>
      <p:sp>
        <p:nvSpPr>
          <p:cNvPr id="6" name="Footer Placeholder 5">
            <a:extLst>
              <a:ext uri="{FF2B5EF4-FFF2-40B4-BE49-F238E27FC236}">
                <a16:creationId xmlns:a16="http://schemas.microsoft.com/office/drawing/2014/main" id="{4EA8519F-7900-D87C-5564-61E0AF35839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6308203-9C27-AA59-F44A-5505542FC4DB}"/>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37477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9A3-65BA-C454-1E14-77185A45A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F3FCECD7-6F7F-6D16-F7E8-E1FA5D6B0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F45DAEE9-872C-EB67-036B-F485E48F6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603DE-8A41-F0EF-D544-348106C8FF60}"/>
              </a:ext>
            </a:extLst>
          </p:cNvPr>
          <p:cNvSpPr>
            <a:spLocks noGrp="1"/>
          </p:cNvSpPr>
          <p:nvPr>
            <p:ph type="dt" sz="half" idx="10"/>
          </p:nvPr>
        </p:nvSpPr>
        <p:spPr/>
        <p:txBody>
          <a:bodyPr/>
          <a:lstStyle/>
          <a:p>
            <a:fld id="{13AEBBB6-7CFF-45FB-91DF-16D045B38BDB}" type="datetime1">
              <a:rPr lang="pl-PL" smtClean="0"/>
              <a:t>11.03.2024</a:t>
            </a:fld>
            <a:endParaRPr lang="pl-PL"/>
          </a:p>
        </p:txBody>
      </p:sp>
      <p:sp>
        <p:nvSpPr>
          <p:cNvPr id="6" name="Footer Placeholder 5">
            <a:extLst>
              <a:ext uri="{FF2B5EF4-FFF2-40B4-BE49-F238E27FC236}">
                <a16:creationId xmlns:a16="http://schemas.microsoft.com/office/drawing/2014/main" id="{DD9863F8-B5AC-22DC-F5FA-64388442CC5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6FB2BE88-0583-7DF6-F5F2-744DC7AAAE0C}"/>
              </a:ext>
            </a:extLst>
          </p:cNvPr>
          <p:cNvSpPr>
            <a:spLocks noGrp="1"/>
          </p:cNvSpPr>
          <p:nvPr>
            <p:ph type="sldNum" sz="quarter" idx="12"/>
          </p:nvPr>
        </p:nvSpPr>
        <p:spPr/>
        <p:txBody>
          <a:bodyPr/>
          <a:lstStyle/>
          <a:p>
            <a:fld id="{02DBE118-9CB1-4706-9205-E5601DCF21D9}" type="slidenum">
              <a:rPr lang="pl-PL" smtClean="0"/>
              <a:t>‹#›</a:t>
            </a:fld>
            <a:endParaRPr lang="pl-PL"/>
          </a:p>
        </p:txBody>
      </p:sp>
    </p:spTree>
    <p:extLst>
      <p:ext uri="{BB962C8B-B14F-4D97-AF65-F5344CB8AC3E}">
        <p14:creationId xmlns:p14="http://schemas.microsoft.com/office/powerpoint/2010/main" val="174827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E01C0-14E7-7612-7E20-E2F9979ED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788B2099-8018-A8F4-BB6B-207FB449B0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2F48E7A3-C833-625A-08DF-CBBA68769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7B7913-58EB-48F6-82DE-F02B3FE53E59}" type="datetime1">
              <a:rPr lang="pl-PL" smtClean="0"/>
              <a:t>11.03.2024</a:t>
            </a:fld>
            <a:endParaRPr lang="pl-PL"/>
          </a:p>
        </p:txBody>
      </p:sp>
      <p:sp>
        <p:nvSpPr>
          <p:cNvPr id="5" name="Footer Placeholder 4">
            <a:extLst>
              <a:ext uri="{FF2B5EF4-FFF2-40B4-BE49-F238E27FC236}">
                <a16:creationId xmlns:a16="http://schemas.microsoft.com/office/drawing/2014/main" id="{F43714EF-23CB-2989-9A85-2DFF09B699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lide Number Placeholder 5">
            <a:extLst>
              <a:ext uri="{FF2B5EF4-FFF2-40B4-BE49-F238E27FC236}">
                <a16:creationId xmlns:a16="http://schemas.microsoft.com/office/drawing/2014/main" id="{824101EF-0F11-38E1-9B57-23C8BF96E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DBE118-9CB1-4706-9205-E5601DCF21D9}" type="slidenum">
              <a:rPr lang="pl-PL" smtClean="0"/>
              <a:t>‹#›</a:t>
            </a:fld>
            <a:endParaRPr lang="pl-PL"/>
          </a:p>
        </p:txBody>
      </p:sp>
    </p:spTree>
    <p:extLst>
      <p:ext uri="{BB962C8B-B14F-4D97-AF65-F5344CB8AC3E}">
        <p14:creationId xmlns:p14="http://schemas.microsoft.com/office/powerpoint/2010/main" val="3250402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3D08-9998-424A-9228-454C28D64491}"/>
              </a:ext>
            </a:extLst>
          </p:cNvPr>
          <p:cNvSpPr>
            <a:spLocks noGrp="1"/>
          </p:cNvSpPr>
          <p:nvPr>
            <p:ph type="ctrTitle"/>
          </p:nvPr>
        </p:nvSpPr>
        <p:spPr>
          <a:xfrm>
            <a:off x="4406900" y="1828799"/>
            <a:ext cx="5549900" cy="2336801"/>
          </a:xfrm>
        </p:spPr>
        <p:txBody>
          <a:bodyPr>
            <a:noAutofit/>
          </a:bodyPr>
          <a:lstStyle/>
          <a:p>
            <a:pPr algn="l"/>
            <a:br>
              <a:rPr lang="pl-PL" sz="4800" kern="100" dirty="0">
                <a:effectLst/>
                <a:latin typeface="+mn-lt"/>
                <a:ea typeface="Aptos" panose="020B0004020202020204" pitchFamily="34" charset="0"/>
                <a:cs typeface="Times New Roman" panose="02020603050405020304" pitchFamily="18" charset="0"/>
              </a:rPr>
            </a:br>
            <a:r>
              <a:rPr lang="pl-PL" sz="4800" b="1" kern="100" dirty="0">
                <a:latin typeface="+mn-lt"/>
                <a:ea typeface="Aptos" panose="020B0004020202020204" pitchFamily="34" charset="0"/>
                <a:cs typeface="Segoe UI" panose="020B0502040204020203" pitchFamily="34" charset="0"/>
              </a:rPr>
              <a:t>Frontend</a:t>
            </a:r>
            <a:r>
              <a:rPr lang="pl-PL" sz="4800" b="1" kern="100" dirty="0">
                <a:effectLst/>
                <a:latin typeface="+mn-lt"/>
                <a:ea typeface="Aptos" panose="020B0004020202020204" pitchFamily="34" charset="0"/>
                <a:cs typeface="Segoe UI" panose="020B0502040204020203" pitchFamily="34" charset="0"/>
              </a:rPr>
              <a:t> -</a:t>
            </a:r>
            <a:r>
              <a:rPr lang="pl-PL" sz="4800" b="1" kern="0" dirty="0">
                <a:solidFill>
                  <a:srgbClr val="0D0D0D"/>
                </a:solidFill>
                <a:latin typeface="+mn-lt"/>
                <a:ea typeface="Times New Roman" panose="02020603050405020304" pitchFamily="18" charset="0"/>
                <a:cs typeface="Segoe UI" panose="020B0502040204020203" pitchFamily="34" charset="0"/>
              </a:rPr>
              <a:t>Vanilla JS/TypeScript i HTML5/Bootstrap</a:t>
            </a:r>
            <a:endParaRPr lang="pl-PL" sz="4800" b="1" dirty="0">
              <a:latin typeface="+mn-lt"/>
              <a:cs typeface="Segoe UI" panose="020B0502040204020203" pitchFamily="34" charset="0"/>
            </a:endParaRPr>
          </a:p>
        </p:txBody>
      </p:sp>
      <p:sp>
        <p:nvSpPr>
          <p:cNvPr id="3" name="Subtitle 2">
            <a:extLst>
              <a:ext uri="{FF2B5EF4-FFF2-40B4-BE49-F238E27FC236}">
                <a16:creationId xmlns:a16="http://schemas.microsoft.com/office/drawing/2014/main" id="{76600B99-6099-6DF3-486F-0ADDC7F12F75}"/>
              </a:ext>
            </a:extLst>
          </p:cNvPr>
          <p:cNvSpPr>
            <a:spLocks noGrp="1"/>
          </p:cNvSpPr>
          <p:nvPr>
            <p:ph type="subTitle" idx="1"/>
          </p:nvPr>
        </p:nvSpPr>
        <p:spPr>
          <a:xfrm>
            <a:off x="1638300" y="4165600"/>
            <a:ext cx="9029700" cy="1092200"/>
          </a:xfrm>
        </p:spPr>
        <p:txBody>
          <a:bodyPr>
            <a:normAutofit/>
          </a:bodyPr>
          <a:lstStyle/>
          <a:p>
            <a:r>
              <a:rPr lang="pl-PL" dirty="0">
                <a:solidFill>
                  <a:schemeClr val="tx1">
                    <a:alpha val="52000"/>
                  </a:schemeClr>
                </a:solidFill>
              </a:rPr>
              <a:t>Filip Kubala, Jakub Wiatr</a:t>
            </a:r>
          </a:p>
        </p:txBody>
      </p:sp>
      <p:pic>
        <p:nvPicPr>
          <p:cNvPr id="7" name="Picture 6" descr="A screenshot of a computer&#10;&#10;Description automatically generated">
            <a:extLst>
              <a:ext uri="{FF2B5EF4-FFF2-40B4-BE49-F238E27FC236}">
                <a16:creationId xmlns:a16="http://schemas.microsoft.com/office/drawing/2014/main" id="{B03062F1-3C5D-358E-E092-93D3DE08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9" name="Picture 8">
            <a:extLst>
              <a:ext uri="{FF2B5EF4-FFF2-40B4-BE49-F238E27FC236}">
                <a16:creationId xmlns:a16="http://schemas.microsoft.com/office/drawing/2014/main" id="{4B924734-EF53-C910-15FC-38733D3349AE}"/>
              </a:ext>
            </a:extLst>
          </p:cNvPr>
          <p:cNvPicPr>
            <a:picLocks noChangeAspect="1"/>
          </p:cNvPicPr>
          <p:nvPr/>
        </p:nvPicPr>
        <p:blipFill>
          <a:blip r:embed="rId3"/>
          <a:stretch>
            <a:fillRect/>
          </a:stretch>
        </p:blipFill>
        <p:spPr>
          <a:xfrm>
            <a:off x="-1" y="1"/>
            <a:ext cx="230909" cy="6858000"/>
          </a:xfrm>
          <a:prstGeom prst="rect">
            <a:avLst/>
          </a:prstGeom>
        </p:spPr>
      </p:pic>
      <p:sp>
        <p:nvSpPr>
          <p:cNvPr id="10" name="Slide Number Placeholder 9">
            <a:extLst>
              <a:ext uri="{FF2B5EF4-FFF2-40B4-BE49-F238E27FC236}">
                <a16:creationId xmlns:a16="http://schemas.microsoft.com/office/drawing/2014/main" id="{4A4F26FF-300E-DD81-0600-F746CA8E22F4}"/>
              </a:ext>
            </a:extLst>
          </p:cNvPr>
          <p:cNvSpPr>
            <a:spLocks noGrp="1"/>
          </p:cNvSpPr>
          <p:nvPr>
            <p:ph type="sldNum" sz="quarter" idx="12"/>
          </p:nvPr>
        </p:nvSpPr>
        <p:spPr/>
        <p:txBody>
          <a:bodyPr/>
          <a:lstStyle/>
          <a:p>
            <a:fld id="{02DBE118-9CB1-4706-9205-E5601DCF21D9}" type="slidenum">
              <a:rPr lang="pl-PL" smtClean="0"/>
              <a:t>1</a:t>
            </a:fld>
            <a:endParaRPr lang="pl-PL"/>
          </a:p>
        </p:txBody>
      </p:sp>
    </p:spTree>
    <p:extLst>
      <p:ext uri="{BB962C8B-B14F-4D97-AF65-F5344CB8AC3E}">
        <p14:creationId xmlns:p14="http://schemas.microsoft.com/office/powerpoint/2010/main" val="172382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39BB9E0-CF0F-148F-3BB8-38A2A13B62CC}"/>
              </a:ext>
            </a:extLst>
          </p:cNvPr>
          <p:cNvSpPr>
            <a:spLocks noGrp="1"/>
          </p:cNvSpPr>
          <p:nvPr>
            <p:ph type="sldNum" sz="quarter" idx="12"/>
          </p:nvPr>
        </p:nvSpPr>
        <p:spPr/>
        <p:txBody>
          <a:bodyPr/>
          <a:lstStyle/>
          <a:p>
            <a:fld id="{02DBE118-9CB1-4706-9205-E5601DCF21D9}" type="slidenum">
              <a:rPr lang="pl-PL" smtClean="0"/>
              <a:t>10</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13474D06-7BB2-2349-A1C6-94D5620CA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5" name="pole tekstowe 4">
            <a:extLst>
              <a:ext uri="{FF2B5EF4-FFF2-40B4-BE49-F238E27FC236}">
                <a16:creationId xmlns:a16="http://schemas.microsoft.com/office/drawing/2014/main" id="{E3604FBE-0A08-E867-17BF-154562DB4B81}"/>
              </a:ext>
            </a:extLst>
          </p:cNvPr>
          <p:cNvSpPr txBox="1"/>
          <p:nvPr/>
        </p:nvSpPr>
        <p:spPr>
          <a:xfrm>
            <a:off x="4295775" y="2666137"/>
            <a:ext cx="7410450" cy="2308324"/>
          </a:xfrm>
          <a:prstGeom prst="rect">
            <a:avLst/>
          </a:prstGeom>
          <a:noFill/>
        </p:spPr>
        <p:txBody>
          <a:bodyPr wrap="square" rtlCol="0">
            <a:spAutoFit/>
          </a:bodyPr>
          <a:lstStyle/>
          <a:p>
            <a:pPr algn="l"/>
            <a:r>
              <a:rPr lang="pl-PL" b="0" i="0" dirty="0" err="1">
                <a:effectLst/>
              </a:rPr>
              <a:t>Bootstrap</a:t>
            </a:r>
            <a:r>
              <a:rPr lang="pl-PL" b="0" i="0" dirty="0">
                <a:effectLst/>
              </a:rPr>
              <a:t> jest podstawową biblioteką, po którą sięgają Front-End Developerzy, jeśli więc zamierzasz się w tym kierunku rozwijać, nie możesz tego </a:t>
            </a:r>
            <a:r>
              <a:rPr lang="pl-PL" b="0" i="0" dirty="0" err="1">
                <a:effectLst/>
              </a:rPr>
              <a:t>frameworku</a:t>
            </a:r>
            <a:r>
              <a:rPr lang="pl-PL" b="0" i="0" dirty="0">
                <a:effectLst/>
              </a:rPr>
              <a:t> ignorować. Bootstrap przyspiesza prace nad rozbudowanymi i złożonymi projektami, pozwalając na oszczędności w czasie realizacji - a to z kolei pozwala obniżyć również koszty i stać się konkurencyjnym na rynku. Choć nie wyręczy Cię całkowicie w pracy nad Twoim projektem, będzie bardzo dużym wsparciem, zwłaszcza wówczas, gdy nie masz jeszcze biegłości w kodowaniu.</a:t>
            </a:r>
          </a:p>
        </p:txBody>
      </p:sp>
      <p:sp>
        <p:nvSpPr>
          <p:cNvPr id="6" name="pole tekstowe 5">
            <a:extLst>
              <a:ext uri="{FF2B5EF4-FFF2-40B4-BE49-F238E27FC236}">
                <a16:creationId xmlns:a16="http://schemas.microsoft.com/office/drawing/2014/main" id="{2BA45F4C-0DA2-AF19-FEE4-DF3080B2379F}"/>
              </a:ext>
            </a:extLst>
          </p:cNvPr>
          <p:cNvSpPr txBox="1"/>
          <p:nvPr/>
        </p:nvSpPr>
        <p:spPr>
          <a:xfrm>
            <a:off x="4295775" y="1142023"/>
            <a:ext cx="7058025" cy="1446550"/>
          </a:xfrm>
          <a:prstGeom prst="rect">
            <a:avLst/>
          </a:prstGeom>
          <a:noFill/>
        </p:spPr>
        <p:txBody>
          <a:bodyPr wrap="square" rtlCol="0">
            <a:spAutoFit/>
          </a:bodyPr>
          <a:lstStyle/>
          <a:p>
            <a:pPr algn="l"/>
            <a:r>
              <a:rPr lang="pl-PL" sz="4400" b="1" i="0" dirty="0">
                <a:effectLst/>
              </a:rPr>
              <a:t>Czy warto używać </a:t>
            </a:r>
            <a:r>
              <a:rPr lang="pl-PL" sz="4400" b="1" i="0" dirty="0" err="1">
                <a:effectLst/>
              </a:rPr>
              <a:t>Bootstrap</a:t>
            </a:r>
            <a:r>
              <a:rPr lang="pl-PL" sz="4400" b="1" i="0" dirty="0">
                <a:effectLst/>
              </a:rPr>
              <a:t>?</a:t>
            </a:r>
          </a:p>
        </p:txBody>
      </p:sp>
      <p:sp>
        <p:nvSpPr>
          <p:cNvPr id="7" name="pole tekstowe 6">
            <a:extLst>
              <a:ext uri="{FF2B5EF4-FFF2-40B4-BE49-F238E27FC236}">
                <a16:creationId xmlns:a16="http://schemas.microsoft.com/office/drawing/2014/main" id="{24DC60FE-890B-DA7A-8E13-A2FF4DDFEAE1}"/>
              </a:ext>
            </a:extLst>
          </p:cNvPr>
          <p:cNvSpPr txBox="1"/>
          <p:nvPr/>
        </p:nvSpPr>
        <p:spPr>
          <a:xfrm>
            <a:off x="4410075" y="6124575"/>
            <a:ext cx="6619875" cy="307777"/>
          </a:xfrm>
          <a:prstGeom prst="rect">
            <a:avLst/>
          </a:prstGeom>
          <a:noFill/>
        </p:spPr>
        <p:txBody>
          <a:bodyPr wrap="square" rtlCol="0">
            <a:spAutoFit/>
          </a:bodyPr>
          <a:lstStyle/>
          <a:p>
            <a:r>
              <a:rPr lang="pl-PL" sz="1400" dirty="0">
                <a:solidFill>
                  <a:schemeClr val="tx1">
                    <a:alpha val="60000"/>
                  </a:schemeClr>
                </a:solidFill>
              </a:rPr>
              <a:t>https://blog.strefakursow.pl/czym-jest-bootstrap-i-czy-warto-go-uzywac/</a:t>
            </a:r>
          </a:p>
        </p:txBody>
      </p:sp>
      <p:pic>
        <p:nvPicPr>
          <p:cNvPr id="9" name="Picture 8">
            <a:extLst>
              <a:ext uri="{FF2B5EF4-FFF2-40B4-BE49-F238E27FC236}">
                <a16:creationId xmlns:a16="http://schemas.microsoft.com/office/drawing/2014/main" id="{C97671DE-1685-4B32-FF6B-BFD16867EC4E}"/>
              </a:ext>
            </a:extLst>
          </p:cNvPr>
          <p:cNvPicPr>
            <a:picLocks noChangeAspect="1"/>
          </p:cNvPicPr>
          <p:nvPr/>
        </p:nvPicPr>
        <p:blipFill>
          <a:blip r:embed="rId3"/>
          <a:stretch>
            <a:fillRect/>
          </a:stretch>
        </p:blipFill>
        <p:spPr>
          <a:xfrm>
            <a:off x="-1" y="1"/>
            <a:ext cx="230909" cy="6858000"/>
          </a:xfrm>
          <a:prstGeom prst="rect">
            <a:avLst/>
          </a:prstGeom>
        </p:spPr>
      </p:pic>
      <p:pic>
        <p:nvPicPr>
          <p:cNvPr id="12" name="Obraz 3" descr="Obraz zawierający Grafika, projekt graficzny, Czcionka, logo&#10;&#10;Opis wygenerowany automatycznie">
            <a:extLst>
              <a:ext uri="{FF2B5EF4-FFF2-40B4-BE49-F238E27FC236}">
                <a16:creationId xmlns:a16="http://schemas.microsoft.com/office/drawing/2014/main" id="{229C25D3-8E9A-2F8B-552D-A0C714B3D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spTree>
    <p:extLst>
      <p:ext uri="{BB962C8B-B14F-4D97-AF65-F5344CB8AC3E}">
        <p14:creationId xmlns:p14="http://schemas.microsoft.com/office/powerpoint/2010/main" val="229279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B38124-1E4D-1595-0B5A-5CD4088C626E}"/>
              </a:ext>
            </a:extLst>
          </p:cNvPr>
          <p:cNvSpPr>
            <a:spLocks noGrp="1"/>
          </p:cNvSpPr>
          <p:nvPr>
            <p:ph type="sldNum" sz="quarter" idx="12"/>
          </p:nvPr>
        </p:nvSpPr>
        <p:spPr/>
        <p:txBody>
          <a:bodyPr/>
          <a:lstStyle/>
          <a:p>
            <a:fld id="{02DBE118-9CB1-4706-9205-E5601DCF21D9}" type="slidenum">
              <a:rPr lang="pl-PL" smtClean="0"/>
              <a:t>11</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7D371113-58D0-B22B-9493-A02DD532F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338B1381-A3F2-72AF-A36D-1524C3FE6ACA}"/>
              </a:ext>
            </a:extLst>
          </p:cNvPr>
          <p:cNvSpPr txBox="1"/>
          <p:nvPr/>
        </p:nvSpPr>
        <p:spPr>
          <a:xfrm>
            <a:off x="4295775" y="1142023"/>
            <a:ext cx="7058025" cy="769441"/>
          </a:xfrm>
          <a:prstGeom prst="rect">
            <a:avLst/>
          </a:prstGeom>
          <a:noFill/>
        </p:spPr>
        <p:txBody>
          <a:bodyPr wrap="square" rtlCol="0">
            <a:spAutoFit/>
          </a:bodyPr>
          <a:lstStyle/>
          <a:p>
            <a:pPr algn="l"/>
            <a:r>
              <a:rPr lang="pl-PL" sz="4400" b="1" dirty="0"/>
              <a:t>Zalety Bootstrapa</a:t>
            </a:r>
            <a:endParaRPr lang="pl-PL" sz="4400" b="1" i="0" dirty="0">
              <a:effectLst/>
            </a:endParaRPr>
          </a:p>
        </p:txBody>
      </p:sp>
      <p:sp>
        <p:nvSpPr>
          <p:cNvPr id="7" name="pole tekstowe 6">
            <a:extLst>
              <a:ext uri="{FF2B5EF4-FFF2-40B4-BE49-F238E27FC236}">
                <a16:creationId xmlns:a16="http://schemas.microsoft.com/office/drawing/2014/main" id="{37D2BD40-FAF8-BA33-1B06-C923096D3E4F}"/>
              </a:ext>
            </a:extLst>
          </p:cNvPr>
          <p:cNvSpPr txBox="1"/>
          <p:nvPr/>
        </p:nvSpPr>
        <p:spPr>
          <a:xfrm>
            <a:off x="4410075" y="6124575"/>
            <a:ext cx="6619875" cy="307777"/>
          </a:xfrm>
          <a:prstGeom prst="rect">
            <a:avLst/>
          </a:prstGeom>
          <a:noFill/>
        </p:spPr>
        <p:txBody>
          <a:bodyPr wrap="square" rtlCol="0">
            <a:spAutoFit/>
          </a:bodyPr>
          <a:lstStyle/>
          <a:p>
            <a:r>
              <a:rPr lang="pl-PL" sz="1400" dirty="0">
                <a:solidFill>
                  <a:schemeClr val="tx1">
                    <a:alpha val="60000"/>
                  </a:schemeClr>
                </a:solidFill>
              </a:rPr>
              <a:t>https://www.nafrontendzie.pl/wprowadzenie-do-bootstrap</a:t>
            </a:r>
          </a:p>
        </p:txBody>
      </p:sp>
      <p:pic>
        <p:nvPicPr>
          <p:cNvPr id="9" name="Picture 8">
            <a:extLst>
              <a:ext uri="{FF2B5EF4-FFF2-40B4-BE49-F238E27FC236}">
                <a16:creationId xmlns:a16="http://schemas.microsoft.com/office/drawing/2014/main" id="{2157041C-D15A-D294-A5B1-38CC0E6A0DE1}"/>
              </a:ext>
            </a:extLst>
          </p:cNvPr>
          <p:cNvPicPr>
            <a:picLocks noChangeAspect="1"/>
          </p:cNvPicPr>
          <p:nvPr/>
        </p:nvPicPr>
        <p:blipFill>
          <a:blip r:embed="rId3"/>
          <a:stretch>
            <a:fillRect/>
          </a:stretch>
        </p:blipFill>
        <p:spPr>
          <a:xfrm>
            <a:off x="-1" y="1"/>
            <a:ext cx="230909" cy="6858000"/>
          </a:xfrm>
          <a:prstGeom prst="rect">
            <a:avLst/>
          </a:prstGeom>
        </p:spPr>
      </p:pic>
      <p:pic>
        <p:nvPicPr>
          <p:cNvPr id="11" name="Obraz 3" descr="Obraz zawierający Grafika, projekt graficzny, Czcionka, logo&#10;&#10;Opis wygenerowany automatycznie">
            <a:extLst>
              <a:ext uri="{FF2B5EF4-FFF2-40B4-BE49-F238E27FC236}">
                <a16:creationId xmlns:a16="http://schemas.microsoft.com/office/drawing/2014/main" id="{A5918987-2B46-B00B-FEC1-A80DF20C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sp>
        <p:nvSpPr>
          <p:cNvPr id="10" name="pole tekstowe 8">
            <a:extLst>
              <a:ext uri="{FF2B5EF4-FFF2-40B4-BE49-F238E27FC236}">
                <a16:creationId xmlns:a16="http://schemas.microsoft.com/office/drawing/2014/main" id="{F081793A-73A6-BE0D-1175-6C1EAF6F2C60}"/>
              </a:ext>
            </a:extLst>
          </p:cNvPr>
          <p:cNvSpPr txBox="1"/>
          <p:nvPr/>
        </p:nvSpPr>
        <p:spPr>
          <a:xfrm>
            <a:off x="4295775" y="2258044"/>
            <a:ext cx="7467600" cy="2800767"/>
          </a:xfrm>
          <a:prstGeom prst="rect">
            <a:avLst/>
          </a:prstGeom>
          <a:noFill/>
        </p:spPr>
        <p:txBody>
          <a:bodyPr wrap="square" rtlCol="0">
            <a:spAutoFit/>
          </a:bodyPr>
          <a:lstStyle/>
          <a:p>
            <a:pPr algn="l"/>
            <a:r>
              <a:rPr lang="pl-PL" sz="1600" b="0" i="0" dirty="0">
                <a:solidFill>
                  <a:srgbClr val="0D0D0D"/>
                </a:solidFill>
                <a:effectLst/>
              </a:rPr>
              <a:t>Najważniejsze zalety JavaScript:</a:t>
            </a:r>
          </a:p>
          <a:p>
            <a:pPr algn="l">
              <a:buFont typeface="+mj-lt"/>
              <a:buAutoNum type="arabicPeriod"/>
            </a:pPr>
            <a:r>
              <a:rPr lang="pl-PL" sz="1600" b="1" dirty="0">
                <a:solidFill>
                  <a:srgbClr val="0D0D0D"/>
                </a:solidFill>
              </a:rPr>
              <a:t>Szybki start</a:t>
            </a:r>
            <a:r>
              <a:rPr lang="pl-PL" sz="1600" b="1" i="0" dirty="0">
                <a:solidFill>
                  <a:srgbClr val="0D0D0D"/>
                </a:solidFill>
                <a:effectLst/>
              </a:rPr>
              <a:t>:</a:t>
            </a:r>
            <a:r>
              <a:rPr lang="pl-PL" sz="1600" b="0" i="0" dirty="0">
                <a:solidFill>
                  <a:srgbClr val="0D0D0D"/>
                </a:solidFill>
                <a:effectLst/>
              </a:rPr>
              <a:t> Bootstrap dostarcza gotowe szablony i komponenty, co pozwala na szybkie rozpoczęcie projektu bez konieczności tworzenia wszystkiego od zera.</a:t>
            </a:r>
          </a:p>
          <a:p>
            <a:pPr algn="l">
              <a:buFont typeface="+mj-lt"/>
              <a:buAutoNum type="arabicPeriod"/>
            </a:pPr>
            <a:r>
              <a:rPr lang="pl-PL" sz="1600" b="1" i="0" dirty="0">
                <a:solidFill>
                  <a:srgbClr val="0D0D0D"/>
                </a:solidFill>
                <a:effectLst/>
              </a:rPr>
              <a:t>Responsywność:</a:t>
            </a:r>
            <a:r>
              <a:rPr lang="pl-PL" sz="1600" b="0" i="0" dirty="0">
                <a:solidFill>
                  <a:srgbClr val="0D0D0D"/>
                </a:solidFill>
                <a:effectLst/>
              </a:rPr>
              <a:t> Używając Bootstrapa możesz łatwo tworzyć responsywne strony, które dobrze wygladają na ekranach o różnych rozdzielczościach</a:t>
            </a:r>
          </a:p>
          <a:p>
            <a:pPr algn="l">
              <a:buFont typeface="+mj-lt"/>
              <a:buAutoNum type="arabicPeriod"/>
            </a:pPr>
            <a:r>
              <a:rPr lang="pl-PL" sz="1600" b="1" i="0" dirty="0">
                <a:solidFill>
                  <a:srgbClr val="0D0D0D"/>
                </a:solidFill>
                <a:effectLst/>
              </a:rPr>
              <a:t>Łatwość w użyciu:</a:t>
            </a:r>
            <a:r>
              <a:rPr lang="pl-PL" sz="1600" b="0" i="0" dirty="0">
                <a:solidFill>
                  <a:srgbClr val="0D0D0D"/>
                </a:solidFill>
                <a:effectLst/>
              </a:rPr>
              <a:t> Bootstrap jest bardzo prosty w użyciu, każdy z podstawową wiedzą HTML, CSS i JavaScript może zacząć korzystać z Bootstrapa</a:t>
            </a:r>
          </a:p>
          <a:p>
            <a:pPr algn="l">
              <a:buFont typeface="+mj-lt"/>
              <a:buAutoNum type="arabicPeriod"/>
            </a:pPr>
            <a:r>
              <a:rPr lang="pl-PL" sz="1600" b="1" i="0" dirty="0">
                <a:solidFill>
                  <a:srgbClr val="0D0D0D"/>
                </a:solidFill>
                <a:effectLst/>
              </a:rPr>
              <a:t>Zgodność z przeglądarkami:</a:t>
            </a:r>
            <a:r>
              <a:rPr lang="pl-PL" sz="1600" b="0" i="0" dirty="0">
                <a:solidFill>
                  <a:srgbClr val="0D0D0D"/>
                </a:solidFill>
                <a:effectLst/>
              </a:rPr>
              <a:t> Bootstrap jest dostosowany pod nowoczesne przeglądarki i jest kompatybilny z większością z nich.</a:t>
            </a:r>
          </a:p>
          <a:p>
            <a:pPr algn="l">
              <a:buFont typeface="+mj-lt"/>
              <a:buAutoNum type="arabicPeriod"/>
            </a:pPr>
            <a:r>
              <a:rPr lang="pl-PL" sz="1600" b="1" i="0" dirty="0">
                <a:solidFill>
                  <a:srgbClr val="0D0D0D"/>
                </a:solidFill>
                <a:effectLst/>
              </a:rPr>
              <a:t>Open Source:</a:t>
            </a:r>
            <a:r>
              <a:rPr lang="pl-PL" sz="1600" b="0" i="0" dirty="0">
                <a:solidFill>
                  <a:srgbClr val="0D0D0D"/>
                </a:solidFill>
                <a:effectLst/>
              </a:rPr>
              <a:t> Bootstrap jest darmowy, każdy może z niego korzystać nic nie płacąc.</a:t>
            </a:r>
          </a:p>
        </p:txBody>
      </p:sp>
    </p:spTree>
    <p:extLst>
      <p:ext uri="{BB962C8B-B14F-4D97-AF65-F5344CB8AC3E}">
        <p14:creationId xmlns:p14="http://schemas.microsoft.com/office/powerpoint/2010/main" val="3716776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A946D6E-1C2F-8A11-33AD-0FA859DB72EB}"/>
              </a:ext>
            </a:extLst>
          </p:cNvPr>
          <p:cNvSpPr>
            <a:spLocks noGrp="1"/>
          </p:cNvSpPr>
          <p:nvPr>
            <p:ph type="sldNum" sz="quarter" idx="12"/>
          </p:nvPr>
        </p:nvSpPr>
        <p:spPr/>
        <p:txBody>
          <a:bodyPr/>
          <a:lstStyle/>
          <a:p>
            <a:fld id="{02DBE118-9CB1-4706-9205-E5601DCF21D9}" type="slidenum">
              <a:rPr lang="pl-PL" smtClean="0"/>
              <a:t>12</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B4F642D-D6DD-25C9-0DE2-559F9B9C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0" y="0"/>
            <a:ext cx="3854159" cy="6858000"/>
          </a:xfrm>
          <a:prstGeom prst="rect">
            <a:avLst/>
          </a:prstGeom>
        </p:spPr>
      </p:pic>
      <p:sp>
        <p:nvSpPr>
          <p:cNvPr id="6" name="pole tekstowe 5">
            <a:extLst>
              <a:ext uri="{FF2B5EF4-FFF2-40B4-BE49-F238E27FC236}">
                <a16:creationId xmlns:a16="http://schemas.microsoft.com/office/drawing/2014/main" id="{D789CDAB-4C9A-9526-574F-81D198F0B36E}"/>
              </a:ext>
            </a:extLst>
          </p:cNvPr>
          <p:cNvSpPr txBox="1"/>
          <p:nvPr/>
        </p:nvSpPr>
        <p:spPr>
          <a:xfrm>
            <a:off x="4295775" y="1142023"/>
            <a:ext cx="7058025" cy="769441"/>
          </a:xfrm>
          <a:prstGeom prst="rect">
            <a:avLst/>
          </a:prstGeom>
          <a:noFill/>
        </p:spPr>
        <p:txBody>
          <a:bodyPr wrap="square" rtlCol="0">
            <a:spAutoFit/>
          </a:bodyPr>
          <a:lstStyle/>
          <a:p>
            <a:pPr algn="l"/>
            <a:r>
              <a:rPr lang="pl-PL" sz="4400" b="1" i="0" dirty="0">
                <a:effectLst/>
              </a:rPr>
              <a:t>Przykłady zastosowań</a:t>
            </a:r>
          </a:p>
        </p:txBody>
      </p:sp>
      <p:sp>
        <p:nvSpPr>
          <p:cNvPr id="11" name="pole tekstowe 10">
            <a:extLst>
              <a:ext uri="{FF2B5EF4-FFF2-40B4-BE49-F238E27FC236}">
                <a16:creationId xmlns:a16="http://schemas.microsoft.com/office/drawing/2014/main" id="{2105CDB3-C016-FF16-8935-58294C93E77F}"/>
              </a:ext>
            </a:extLst>
          </p:cNvPr>
          <p:cNvSpPr txBox="1"/>
          <p:nvPr/>
        </p:nvSpPr>
        <p:spPr>
          <a:xfrm>
            <a:off x="4511040" y="6313128"/>
            <a:ext cx="6177280" cy="369332"/>
          </a:xfrm>
          <a:prstGeom prst="rect">
            <a:avLst/>
          </a:prstGeom>
          <a:noFill/>
        </p:spPr>
        <p:txBody>
          <a:bodyPr wrap="square" rtlCol="0">
            <a:spAutoFit/>
          </a:bodyPr>
          <a:lstStyle/>
          <a:p>
            <a:r>
              <a:rPr lang="pl-PL" dirty="0">
                <a:solidFill>
                  <a:schemeClr val="tx1">
                    <a:alpha val="60000"/>
                  </a:schemeClr>
                </a:solidFill>
              </a:rPr>
              <a:t>https://getbootstrap.com/docs/4.3/examples/</a:t>
            </a:r>
          </a:p>
        </p:txBody>
      </p:sp>
      <p:pic>
        <p:nvPicPr>
          <p:cNvPr id="7" name="Picture 6">
            <a:extLst>
              <a:ext uri="{FF2B5EF4-FFF2-40B4-BE49-F238E27FC236}">
                <a16:creationId xmlns:a16="http://schemas.microsoft.com/office/drawing/2014/main" id="{F082AB6E-CCB8-2AC2-33A5-3619FF12F52D}"/>
              </a:ext>
            </a:extLst>
          </p:cNvPr>
          <p:cNvPicPr>
            <a:picLocks noChangeAspect="1"/>
          </p:cNvPicPr>
          <p:nvPr/>
        </p:nvPicPr>
        <p:blipFill>
          <a:blip r:embed="rId3"/>
          <a:stretch>
            <a:fillRect/>
          </a:stretch>
        </p:blipFill>
        <p:spPr>
          <a:xfrm>
            <a:off x="-1" y="1"/>
            <a:ext cx="230909" cy="6858000"/>
          </a:xfrm>
          <a:prstGeom prst="rect">
            <a:avLst/>
          </a:prstGeom>
        </p:spPr>
      </p:pic>
      <p:pic>
        <p:nvPicPr>
          <p:cNvPr id="12" name="Obraz 3" descr="Obraz zawierający Grafika, projekt graficzny, Czcionka, logo&#10;&#10;Opis wygenerowany automatycznie">
            <a:extLst>
              <a:ext uri="{FF2B5EF4-FFF2-40B4-BE49-F238E27FC236}">
                <a16:creationId xmlns:a16="http://schemas.microsoft.com/office/drawing/2014/main" id="{C0626476-73F7-AF78-D347-4E49D1DAA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5" name="Picture 4">
            <a:extLst>
              <a:ext uri="{FF2B5EF4-FFF2-40B4-BE49-F238E27FC236}">
                <a16:creationId xmlns:a16="http://schemas.microsoft.com/office/drawing/2014/main" id="{12A56D11-D2FF-F14A-F184-147AA74C09F3}"/>
              </a:ext>
            </a:extLst>
          </p:cNvPr>
          <p:cNvPicPr>
            <a:picLocks noChangeAspect="1"/>
          </p:cNvPicPr>
          <p:nvPr/>
        </p:nvPicPr>
        <p:blipFill>
          <a:blip r:embed="rId5"/>
          <a:stretch>
            <a:fillRect/>
          </a:stretch>
        </p:blipFill>
        <p:spPr>
          <a:xfrm>
            <a:off x="4415074" y="2050664"/>
            <a:ext cx="7093019" cy="3343373"/>
          </a:xfrm>
          <a:prstGeom prst="rect">
            <a:avLst/>
          </a:prstGeom>
        </p:spPr>
      </p:pic>
    </p:spTree>
    <p:extLst>
      <p:ext uri="{BB962C8B-B14F-4D97-AF65-F5344CB8AC3E}">
        <p14:creationId xmlns:p14="http://schemas.microsoft.com/office/powerpoint/2010/main" val="390454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A946D6E-1C2F-8A11-33AD-0FA859DB72EB}"/>
              </a:ext>
            </a:extLst>
          </p:cNvPr>
          <p:cNvSpPr>
            <a:spLocks noGrp="1"/>
          </p:cNvSpPr>
          <p:nvPr>
            <p:ph type="sldNum" sz="quarter" idx="12"/>
          </p:nvPr>
        </p:nvSpPr>
        <p:spPr/>
        <p:txBody>
          <a:bodyPr/>
          <a:lstStyle/>
          <a:p>
            <a:fld id="{02DBE118-9CB1-4706-9205-E5601DCF21D9}" type="slidenum">
              <a:rPr lang="pl-PL" smtClean="0"/>
              <a:t>13</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B4F642D-D6DD-25C9-0DE2-559F9B9C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0" y="0"/>
            <a:ext cx="3854159" cy="6858000"/>
          </a:xfrm>
          <a:prstGeom prst="rect">
            <a:avLst/>
          </a:prstGeom>
        </p:spPr>
      </p:pic>
      <p:sp>
        <p:nvSpPr>
          <p:cNvPr id="6" name="pole tekstowe 5">
            <a:extLst>
              <a:ext uri="{FF2B5EF4-FFF2-40B4-BE49-F238E27FC236}">
                <a16:creationId xmlns:a16="http://schemas.microsoft.com/office/drawing/2014/main" id="{D789CDAB-4C9A-9526-574F-81D198F0B36E}"/>
              </a:ext>
            </a:extLst>
          </p:cNvPr>
          <p:cNvSpPr txBox="1"/>
          <p:nvPr/>
        </p:nvSpPr>
        <p:spPr>
          <a:xfrm>
            <a:off x="4295775" y="1142023"/>
            <a:ext cx="7058025" cy="769441"/>
          </a:xfrm>
          <a:prstGeom prst="rect">
            <a:avLst/>
          </a:prstGeom>
          <a:noFill/>
        </p:spPr>
        <p:txBody>
          <a:bodyPr wrap="square" rtlCol="0">
            <a:spAutoFit/>
          </a:bodyPr>
          <a:lstStyle/>
          <a:p>
            <a:pPr algn="l"/>
            <a:r>
              <a:rPr lang="pl-PL" sz="4400" b="1" i="0" dirty="0">
                <a:effectLst/>
              </a:rPr>
              <a:t>Przykłady zastosowań</a:t>
            </a:r>
          </a:p>
        </p:txBody>
      </p:sp>
      <p:sp>
        <p:nvSpPr>
          <p:cNvPr id="11" name="pole tekstowe 10">
            <a:extLst>
              <a:ext uri="{FF2B5EF4-FFF2-40B4-BE49-F238E27FC236}">
                <a16:creationId xmlns:a16="http://schemas.microsoft.com/office/drawing/2014/main" id="{2105CDB3-C016-FF16-8935-58294C93E77F}"/>
              </a:ext>
            </a:extLst>
          </p:cNvPr>
          <p:cNvSpPr txBox="1"/>
          <p:nvPr/>
        </p:nvSpPr>
        <p:spPr>
          <a:xfrm>
            <a:off x="4511040" y="6313128"/>
            <a:ext cx="6177280" cy="369332"/>
          </a:xfrm>
          <a:prstGeom prst="rect">
            <a:avLst/>
          </a:prstGeom>
          <a:noFill/>
        </p:spPr>
        <p:txBody>
          <a:bodyPr wrap="square" rtlCol="0">
            <a:spAutoFit/>
          </a:bodyPr>
          <a:lstStyle/>
          <a:p>
            <a:r>
              <a:rPr lang="pl-PL" dirty="0">
                <a:solidFill>
                  <a:schemeClr val="tx1">
                    <a:alpha val="60000"/>
                  </a:schemeClr>
                </a:solidFill>
              </a:rPr>
              <a:t>https://getbootstrap.com/docs/4.3/examples/</a:t>
            </a:r>
          </a:p>
        </p:txBody>
      </p:sp>
      <p:pic>
        <p:nvPicPr>
          <p:cNvPr id="7" name="Picture 6">
            <a:extLst>
              <a:ext uri="{FF2B5EF4-FFF2-40B4-BE49-F238E27FC236}">
                <a16:creationId xmlns:a16="http://schemas.microsoft.com/office/drawing/2014/main" id="{F082AB6E-CCB8-2AC2-33A5-3619FF12F52D}"/>
              </a:ext>
            </a:extLst>
          </p:cNvPr>
          <p:cNvPicPr>
            <a:picLocks noChangeAspect="1"/>
          </p:cNvPicPr>
          <p:nvPr/>
        </p:nvPicPr>
        <p:blipFill>
          <a:blip r:embed="rId3"/>
          <a:stretch>
            <a:fillRect/>
          </a:stretch>
        </p:blipFill>
        <p:spPr>
          <a:xfrm>
            <a:off x="-1" y="1"/>
            <a:ext cx="230909" cy="6858000"/>
          </a:xfrm>
          <a:prstGeom prst="rect">
            <a:avLst/>
          </a:prstGeom>
        </p:spPr>
      </p:pic>
      <p:pic>
        <p:nvPicPr>
          <p:cNvPr id="12" name="Obraz 3" descr="Obraz zawierający Grafika, projekt graficzny, Czcionka, logo&#10;&#10;Opis wygenerowany automatycznie">
            <a:extLst>
              <a:ext uri="{FF2B5EF4-FFF2-40B4-BE49-F238E27FC236}">
                <a16:creationId xmlns:a16="http://schemas.microsoft.com/office/drawing/2014/main" id="{C0626476-73F7-AF78-D347-4E49D1DAA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8" name="Picture 7">
            <a:extLst>
              <a:ext uri="{FF2B5EF4-FFF2-40B4-BE49-F238E27FC236}">
                <a16:creationId xmlns:a16="http://schemas.microsoft.com/office/drawing/2014/main" id="{1AE503BC-50F3-58E6-762A-944C47188C3D}"/>
              </a:ext>
            </a:extLst>
          </p:cNvPr>
          <p:cNvPicPr>
            <a:picLocks noChangeAspect="1"/>
          </p:cNvPicPr>
          <p:nvPr/>
        </p:nvPicPr>
        <p:blipFill>
          <a:blip r:embed="rId5"/>
          <a:stretch>
            <a:fillRect/>
          </a:stretch>
        </p:blipFill>
        <p:spPr>
          <a:xfrm>
            <a:off x="4295775" y="2034144"/>
            <a:ext cx="7465131" cy="3410047"/>
          </a:xfrm>
          <a:prstGeom prst="rect">
            <a:avLst/>
          </a:prstGeom>
        </p:spPr>
      </p:pic>
    </p:spTree>
    <p:extLst>
      <p:ext uri="{BB962C8B-B14F-4D97-AF65-F5344CB8AC3E}">
        <p14:creationId xmlns:p14="http://schemas.microsoft.com/office/powerpoint/2010/main" val="287179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A946D6E-1C2F-8A11-33AD-0FA859DB72EB}"/>
              </a:ext>
            </a:extLst>
          </p:cNvPr>
          <p:cNvSpPr>
            <a:spLocks noGrp="1"/>
          </p:cNvSpPr>
          <p:nvPr>
            <p:ph type="sldNum" sz="quarter" idx="12"/>
          </p:nvPr>
        </p:nvSpPr>
        <p:spPr/>
        <p:txBody>
          <a:bodyPr/>
          <a:lstStyle/>
          <a:p>
            <a:fld id="{02DBE118-9CB1-4706-9205-E5601DCF21D9}" type="slidenum">
              <a:rPr lang="pl-PL" smtClean="0"/>
              <a:t>14</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B4F642D-D6DD-25C9-0DE2-559F9B9C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0" y="0"/>
            <a:ext cx="3854159" cy="6858000"/>
          </a:xfrm>
          <a:prstGeom prst="rect">
            <a:avLst/>
          </a:prstGeom>
        </p:spPr>
      </p:pic>
      <p:sp>
        <p:nvSpPr>
          <p:cNvPr id="6" name="pole tekstowe 5">
            <a:extLst>
              <a:ext uri="{FF2B5EF4-FFF2-40B4-BE49-F238E27FC236}">
                <a16:creationId xmlns:a16="http://schemas.microsoft.com/office/drawing/2014/main" id="{D789CDAB-4C9A-9526-574F-81D198F0B36E}"/>
              </a:ext>
            </a:extLst>
          </p:cNvPr>
          <p:cNvSpPr txBox="1"/>
          <p:nvPr/>
        </p:nvSpPr>
        <p:spPr>
          <a:xfrm>
            <a:off x="4295775" y="1142023"/>
            <a:ext cx="7058025" cy="769441"/>
          </a:xfrm>
          <a:prstGeom prst="rect">
            <a:avLst/>
          </a:prstGeom>
          <a:noFill/>
        </p:spPr>
        <p:txBody>
          <a:bodyPr wrap="square" rtlCol="0">
            <a:spAutoFit/>
          </a:bodyPr>
          <a:lstStyle/>
          <a:p>
            <a:pPr algn="l"/>
            <a:r>
              <a:rPr lang="pl-PL" sz="4400" b="1" i="0" dirty="0">
                <a:effectLst/>
              </a:rPr>
              <a:t>Przykłady zastosowań</a:t>
            </a:r>
          </a:p>
        </p:txBody>
      </p:sp>
      <p:sp>
        <p:nvSpPr>
          <p:cNvPr id="11" name="pole tekstowe 10">
            <a:extLst>
              <a:ext uri="{FF2B5EF4-FFF2-40B4-BE49-F238E27FC236}">
                <a16:creationId xmlns:a16="http://schemas.microsoft.com/office/drawing/2014/main" id="{2105CDB3-C016-FF16-8935-58294C93E77F}"/>
              </a:ext>
            </a:extLst>
          </p:cNvPr>
          <p:cNvSpPr txBox="1"/>
          <p:nvPr/>
        </p:nvSpPr>
        <p:spPr>
          <a:xfrm>
            <a:off x="4511040" y="6313128"/>
            <a:ext cx="6177280" cy="369332"/>
          </a:xfrm>
          <a:prstGeom prst="rect">
            <a:avLst/>
          </a:prstGeom>
          <a:noFill/>
        </p:spPr>
        <p:txBody>
          <a:bodyPr wrap="square" rtlCol="0">
            <a:spAutoFit/>
          </a:bodyPr>
          <a:lstStyle/>
          <a:p>
            <a:r>
              <a:rPr lang="pl-PL" dirty="0">
                <a:solidFill>
                  <a:schemeClr val="tx1">
                    <a:alpha val="60000"/>
                  </a:schemeClr>
                </a:solidFill>
              </a:rPr>
              <a:t>https://getbootstrap.com/docs/4.3/examples/</a:t>
            </a:r>
          </a:p>
        </p:txBody>
      </p:sp>
      <p:pic>
        <p:nvPicPr>
          <p:cNvPr id="7" name="Picture 6">
            <a:extLst>
              <a:ext uri="{FF2B5EF4-FFF2-40B4-BE49-F238E27FC236}">
                <a16:creationId xmlns:a16="http://schemas.microsoft.com/office/drawing/2014/main" id="{F082AB6E-CCB8-2AC2-33A5-3619FF12F52D}"/>
              </a:ext>
            </a:extLst>
          </p:cNvPr>
          <p:cNvPicPr>
            <a:picLocks noChangeAspect="1"/>
          </p:cNvPicPr>
          <p:nvPr/>
        </p:nvPicPr>
        <p:blipFill>
          <a:blip r:embed="rId3"/>
          <a:stretch>
            <a:fillRect/>
          </a:stretch>
        </p:blipFill>
        <p:spPr>
          <a:xfrm>
            <a:off x="-1" y="1"/>
            <a:ext cx="230909" cy="6858000"/>
          </a:xfrm>
          <a:prstGeom prst="rect">
            <a:avLst/>
          </a:prstGeom>
        </p:spPr>
      </p:pic>
      <p:pic>
        <p:nvPicPr>
          <p:cNvPr id="12" name="Obraz 3" descr="Obraz zawierający Grafika, projekt graficzny, Czcionka, logo&#10;&#10;Opis wygenerowany automatycznie">
            <a:extLst>
              <a:ext uri="{FF2B5EF4-FFF2-40B4-BE49-F238E27FC236}">
                <a16:creationId xmlns:a16="http://schemas.microsoft.com/office/drawing/2014/main" id="{C0626476-73F7-AF78-D347-4E49D1DAA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5" name="Picture 4">
            <a:extLst>
              <a:ext uri="{FF2B5EF4-FFF2-40B4-BE49-F238E27FC236}">
                <a16:creationId xmlns:a16="http://schemas.microsoft.com/office/drawing/2014/main" id="{E4101F20-7CE9-9B20-9832-BB569D43EA66}"/>
              </a:ext>
            </a:extLst>
          </p:cNvPr>
          <p:cNvPicPr>
            <a:picLocks noChangeAspect="1"/>
          </p:cNvPicPr>
          <p:nvPr/>
        </p:nvPicPr>
        <p:blipFill>
          <a:blip r:embed="rId5"/>
          <a:stretch>
            <a:fillRect/>
          </a:stretch>
        </p:blipFill>
        <p:spPr>
          <a:xfrm>
            <a:off x="4503377" y="2122097"/>
            <a:ext cx="7211671" cy="3429300"/>
          </a:xfrm>
          <a:prstGeom prst="rect">
            <a:avLst/>
          </a:prstGeom>
        </p:spPr>
      </p:pic>
    </p:spTree>
    <p:extLst>
      <p:ext uri="{BB962C8B-B14F-4D97-AF65-F5344CB8AC3E}">
        <p14:creationId xmlns:p14="http://schemas.microsoft.com/office/powerpoint/2010/main" val="1391968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B38124-1E4D-1595-0B5A-5CD4088C626E}"/>
              </a:ext>
            </a:extLst>
          </p:cNvPr>
          <p:cNvSpPr>
            <a:spLocks noGrp="1"/>
          </p:cNvSpPr>
          <p:nvPr>
            <p:ph type="sldNum" sz="quarter" idx="12"/>
          </p:nvPr>
        </p:nvSpPr>
        <p:spPr/>
        <p:txBody>
          <a:bodyPr/>
          <a:lstStyle/>
          <a:p>
            <a:fld id="{02DBE118-9CB1-4706-9205-E5601DCF21D9}" type="slidenum">
              <a:rPr lang="pl-PL" smtClean="0"/>
              <a:t>15</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7D371113-58D0-B22B-9493-A02DD532F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338B1381-A3F2-72AF-A36D-1524C3FE6ACA}"/>
              </a:ext>
            </a:extLst>
          </p:cNvPr>
          <p:cNvSpPr txBox="1"/>
          <p:nvPr/>
        </p:nvSpPr>
        <p:spPr>
          <a:xfrm>
            <a:off x="4295775" y="1142023"/>
            <a:ext cx="7467600" cy="769441"/>
          </a:xfrm>
          <a:prstGeom prst="rect">
            <a:avLst/>
          </a:prstGeom>
          <a:noFill/>
        </p:spPr>
        <p:txBody>
          <a:bodyPr wrap="square" rtlCol="0">
            <a:spAutoFit/>
          </a:bodyPr>
          <a:lstStyle/>
          <a:p>
            <a:pPr algn="l"/>
            <a:r>
              <a:rPr lang="pl-PL" sz="4400" b="1" dirty="0">
                <a:latin typeface="Quicksand"/>
              </a:rPr>
              <a:t>Jak zacząć używać Boostrapa?</a:t>
            </a:r>
            <a:endParaRPr lang="pl-PL" sz="4400" b="1" i="0" dirty="0">
              <a:effectLst/>
              <a:latin typeface="Quicksand"/>
            </a:endParaRPr>
          </a:p>
        </p:txBody>
      </p:sp>
      <p:sp>
        <p:nvSpPr>
          <p:cNvPr id="7" name="pole tekstowe 6">
            <a:extLst>
              <a:ext uri="{FF2B5EF4-FFF2-40B4-BE49-F238E27FC236}">
                <a16:creationId xmlns:a16="http://schemas.microsoft.com/office/drawing/2014/main" id="{37D2BD40-FAF8-BA33-1B06-C923096D3E4F}"/>
              </a:ext>
            </a:extLst>
          </p:cNvPr>
          <p:cNvSpPr txBox="1"/>
          <p:nvPr/>
        </p:nvSpPr>
        <p:spPr>
          <a:xfrm>
            <a:off x="4410075" y="6124575"/>
            <a:ext cx="6619875" cy="307777"/>
          </a:xfrm>
          <a:prstGeom prst="rect">
            <a:avLst/>
          </a:prstGeom>
          <a:noFill/>
        </p:spPr>
        <p:txBody>
          <a:bodyPr wrap="square" rtlCol="0">
            <a:spAutoFit/>
          </a:bodyPr>
          <a:lstStyle/>
          <a:p>
            <a:r>
              <a:rPr lang="pl-PL" sz="1400" dirty="0">
                <a:solidFill>
                  <a:schemeClr val="tx1">
                    <a:alpha val="60000"/>
                  </a:schemeClr>
                </a:solidFill>
              </a:rPr>
              <a:t>https://www.youtube.com/watch?v=eow125xV5-c</a:t>
            </a:r>
          </a:p>
        </p:txBody>
      </p:sp>
      <p:pic>
        <p:nvPicPr>
          <p:cNvPr id="9" name="Picture 8">
            <a:extLst>
              <a:ext uri="{FF2B5EF4-FFF2-40B4-BE49-F238E27FC236}">
                <a16:creationId xmlns:a16="http://schemas.microsoft.com/office/drawing/2014/main" id="{2157041C-D15A-D294-A5B1-38CC0E6A0DE1}"/>
              </a:ext>
            </a:extLst>
          </p:cNvPr>
          <p:cNvPicPr>
            <a:picLocks noChangeAspect="1"/>
          </p:cNvPicPr>
          <p:nvPr/>
        </p:nvPicPr>
        <p:blipFill>
          <a:blip r:embed="rId3"/>
          <a:stretch>
            <a:fillRect/>
          </a:stretch>
        </p:blipFill>
        <p:spPr>
          <a:xfrm>
            <a:off x="-1" y="1"/>
            <a:ext cx="230909" cy="6858000"/>
          </a:xfrm>
          <a:prstGeom prst="rect">
            <a:avLst/>
          </a:prstGeom>
        </p:spPr>
      </p:pic>
      <p:pic>
        <p:nvPicPr>
          <p:cNvPr id="11" name="Obraz 3" descr="Obraz zawierający Grafika, projekt graficzny, Czcionka, logo&#10;&#10;Opis wygenerowany automatycznie">
            <a:extLst>
              <a:ext uri="{FF2B5EF4-FFF2-40B4-BE49-F238E27FC236}">
                <a16:creationId xmlns:a16="http://schemas.microsoft.com/office/drawing/2014/main" id="{A5918987-2B46-B00B-FEC1-A80DF20C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12" name="Picture 11">
            <a:extLst>
              <a:ext uri="{FF2B5EF4-FFF2-40B4-BE49-F238E27FC236}">
                <a16:creationId xmlns:a16="http://schemas.microsoft.com/office/drawing/2014/main" id="{4A16E1B1-3DDA-5F8B-7DA5-0B6D1CF3BA17}"/>
              </a:ext>
            </a:extLst>
          </p:cNvPr>
          <p:cNvPicPr>
            <a:picLocks noChangeAspect="1"/>
          </p:cNvPicPr>
          <p:nvPr/>
        </p:nvPicPr>
        <p:blipFill>
          <a:blip r:embed="rId5"/>
          <a:stretch>
            <a:fillRect/>
          </a:stretch>
        </p:blipFill>
        <p:spPr>
          <a:xfrm>
            <a:off x="4194706" y="2626403"/>
            <a:ext cx="7742694" cy="2320134"/>
          </a:xfrm>
          <a:prstGeom prst="rect">
            <a:avLst/>
          </a:prstGeom>
        </p:spPr>
      </p:pic>
    </p:spTree>
    <p:extLst>
      <p:ext uri="{BB962C8B-B14F-4D97-AF65-F5344CB8AC3E}">
        <p14:creationId xmlns:p14="http://schemas.microsoft.com/office/powerpoint/2010/main" val="91045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B38124-1E4D-1595-0B5A-5CD4088C626E}"/>
              </a:ext>
            </a:extLst>
          </p:cNvPr>
          <p:cNvSpPr>
            <a:spLocks noGrp="1"/>
          </p:cNvSpPr>
          <p:nvPr>
            <p:ph type="sldNum" sz="quarter" idx="12"/>
          </p:nvPr>
        </p:nvSpPr>
        <p:spPr/>
        <p:txBody>
          <a:bodyPr/>
          <a:lstStyle/>
          <a:p>
            <a:fld id="{02DBE118-9CB1-4706-9205-E5601DCF21D9}" type="slidenum">
              <a:rPr lang="pl-PL" smtClean="0"/>
              <a:t>16</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7D371113-58D0-B22B-9493-A02DD532F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338B1381-A3F2-72AF-A36D-1524C3FE6ACA}"/>
              </a:ext>
            </a:extLst>
          </p:cNvPr>
          <p:cNvSpPr txBox="1"/>
          <p:nvPr/>
        </p:nvSpPr>
        <p:spPr>
          <a:xfrm>
            <a:off x="4295775" y="1142023"/>
            <a:ext cx="7467600" cy="1446550"/>
          </a:xfrm>
          <a:prstGeom prst="rect">
            <a:avLst/>
          </a:prstGeom>
          <a:noFill/>
        </p:spPr>
        <p:txBody>
          <a:bodyPr wrap="square" rtlCol="0">
            <a:spAutoFit/>
          </a:bodyPr>
          <a:lstStyle/>
          <a:p>
            <a:pPr algn="l"/>
            <a:r>
              <a:rPr lang="pl-PL" sz="4400" b="1" dirty="0"/>
              <a:t>Jak zacząć używać Boostrapa?</a:t>
            </a:r>
            <a:endParaRPr lang="pl-PL" sz="4400" b="1" i="0" dirty="0">
              <a:effectLst/>
            </a:endParaRPr>
          </a:p>
        </p:txBody>
      </p:sp>
      <p:sp>
        <p:nvSpPr>
          <p:cNvPr id="7" name="pole tekstowe 6">
            <a:extLst>
              <a:ext uri="{FF2B5EF4-FFF2-40B4-BE49-F238E27FC236}">
                <a16:creationId xmlns:a16="http://schemas.microsoft.com/office/drawing/2014/main" id="{37D2BD40-FAF8-BA33-1B06-C923096D3E4F}"/>
              </a:ext>
            </a:extLst>
          </p:cNvPr>
          <p:cNvSpPr txBox="1"/>
          <p:nvPr/>
        </p:nvSpPr>
        <p:spPr>
          <a:xfrm>
            <a:off x="4410075" y="6124575"/>
            <a:ext cx="6619875" cy="307777"/>
          </a:xfrm>
          <a:prstGeom prst="rect">
            <a:avLst/>
          </a:prstGeom>
          <a:noFill/>
        </p:spPr>
        <p:txBody>
          <a:bodyPr wrap="square" rtlCol="0">
            <a:spAutoFit/>
          </a:bodyPr>
          <a:lstStyle/>
          <a:p>
            <a:r>
              <a:rPr lang="pl-PL" sz="1400" dirty="0">
                <a:solidFill>
                  <a:schemeClr val="tx1">
                    <a:alpha val="60000"/>
                  </a:schemeClr>
                </a:solidFill>
              </a:rPr>
              <a:t>https://www.youtube.com/watch?v=eow125xV5-c</a:t>
            </a:r>
          </a:p>
        </p:txBody>
      </p:sp>
      <p:pic>
        <p:nvPicPr>
          <p:cNvPr id="9" name="Picture 8">
            <a:extLst>
              <a:ext uri="{FF2B5EF4-FFF2-40B4-BE49-F238E27FC236}">
                <a16:creationId xmlns:a16="http://schemas.microsoft.com/office/drawing/2014/main" id="{2157041C-D15A-D294-A5B1-38CC0E6A0DE1}"/>
              </a:ext>
            </a:extLst>
          </p:cNvPr>
          <p:cNvPicPr>
            <a:picLocks noChangeAspect="1"/>
          </p:cNvPicPr>
          <p:nvPr/>
        </p:nvPicPr>
        <p:blipFill>
          <a:blip r:embed="rId3"/>
          <a:stretch>
            <a:fillRect/>
          </a:stretch>
        </p:blipFill>
        <p:spPr>
          <a:xfrm>
            <a:off x="-1" y="1"/>
            <a:ext cx="230909" cy="6858000"/>
          </a:xfrm>
          <a:prstGeom prst="rect">
            <a:avLst/>
          </a:prstGeom>
        </p:spPr>
      </p:pic>
      <p:pic>
        <p:nvPicPr>
          <p:cNvPr id="11" name="Obraz 3" descr="Obraz zawierający Grafika, projekt graficzny, Czcionka, logo&#10;&#10;Opis wygenerowany automatycznie">
            <a:extLst>
              <a:ext uri="{FF2B5EF4-FFF2-40B4-BE49-F238E27FC236}">
                <a16:creationId xmlns:a16="http://schemas.microsoft.com/office/drawing/2014/main" id="{A5918987-2B46-B00B-FEC1-A80DF20C3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12" name="Picture 11">
            <a:extLst>
              <a:ext uri="{FF2B5EF4-FFF2-40B4-BE49-F238E27FC236}">
                <a16:creationId xmlns:a16="http://schemas.microsoft.com/office/drawing/2014/main" id="{4A16E1B1-3DDA-5F8B-7DA5-0B6D1CF3BA17}"/>
              </a:ext>
            </a:extLst>
          </p:cNvPr>
          <p:cNvPicPr>
            <a:picLocks noChangeAspect="1"/>
          </p:cNvPicPr>
          <p:nvPr/>
        </p:nvPicPr>
        <p:blipFill>
          <a:blip r:embed="rId5"/>
          <a:stretch>
            <a:fillRect/>
          </a:stretch>
        </p:blipFill>
        <p:spPr>
          <a:xfrm>
            <a:off x="4194706" y="2626403"/>
            <a:ext cx="7742694" cy="2320134"/>
          </a:xfrm>
          <a:prstGeom prst="rect">
            <a:avLst/>
          </a:prstGeom>
        </p:spPr>
      </p:pic>
      <p:pic>
        <p:nvPicPr>
          <p:cNvPr id="14" name="Picture 13">
            <a:extLst>
              <a:ext uri="{FF2B5EF4-FFF2-40B4-BE49-F238E27FC236}">
                <a16:creationId xmlns:a16="http://schemas.microsoft.com/office/drawing/2014/main" id="{7D49578A-24E7-200B-BFDF-4EE3496D395E}"/>
              </a:ext>
            </a:extLst>
          </p:cNvPr>
          <p:cNvPicPr>
            <a:picLocks noChangeAspect="1"/>
          </p:cNvPicPr>
          <p:nvPr/>
        </p:nvPicPr>
        <p:blipFill>
          <a:blip r:embed="rId6"/>
          <a:stretch>
            <a:fillRect/>
          </a:stretch>
        </p:blipFill>
        <p:spPr>
          <a:xfrm>
            <a:off x="4194706" y="2637948"/>
            <a:ext cx="7742694" cy="2312274"/>
          </a:xfrm>
          <a:prstGeom prst="rect">
            <a:avLst/>
          </a:prstGeom>
        </p:spPr>
      </p:pic>
    </p:spTree>
    <p:extLst>
      <p:ext uri="{BB962C8B-B14F-4D97-AF65-F5344CB8AC3E}">
        <p14:creationId xmlns:p14="http://schemas.microsoft.com/office/powerpoint/2010/main" val="20042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A946D6E-1C2F-8A11-33AD-0FA859DB72EB}"/>
              </a:ext>
            </a:extLst>
          </p:cNvPr>
          <p:cNvSpPr>
            <a:spLocks noGrp="1"/>
          </p:cNvSpPr>
          <p:nvPr>
            <p:ph type="sldNum" sz="quarter" idx="12"/>
          </p:nvPr>
        </p:nvSpPr>
        <p:spPr/>
        <p:txBody>
          <a:bodyPr/>
          <a:lstStyle/>
          <a:p>
            <a:fld id="{02DBE118-9CB1-4706-9205-E5601DCF21D9}" type="slidenum">
              <a:rPr lang="pl-PL" smtClean="0"/>
              <a:t>17</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B4F642D-D6DD-25C9-0DE2-559F9B9CB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30" y="0"/>
            <a:ext cx="3854159" cy="6858000"/>
          </a:xfrm>
          <a:prstGeom prst="rect">
            <a:avLst/>
          </a:prstGeom>
        </p:spPr>
      </p:pic>
      <p:sp>
        <p:nvSpPr>
          <p:cNvPr id="6" name="pole tekstowe 5">
            <a:extLst>
              <a:ext uri="{FF2B5EF4-FFF2-40B4-BE49-F238E27FC236}">
                <a16:creationId xmlns:a16="http://schemas.microsoft.com/office/drawing/2014/main" id="{D789CDAB-4C9A-9526-574F-81D198F0B36E}"/>
              </a:ext>
            </a:extLst>
          </p:cNvPr>
          <p:cNvSpPr txBox="1"/>
          <p:nvPr/>
        </p:nvSpPr>
        <p:spPr>
          <a:xfrm>
            <a:off x="4295775" y="1142023"/>
            <a:ext cx="7058025" cy="769441"/>
          </a:xfrm>
          <a:prstGeom prst="rect">
            <a:avLst/>
          </a:prstGeom>
          <a:noFill/>
        </p:spPr>
        <p:txBody>
          <a:bodyPr wrap="square" rtlCol="0">
            <a:spAutoFit/>
          </a:bodyPr>
          <a:lstStyle/>
          <a:p>
            <a:pPr algn="l"/>
            <a:r>
              <a:rPr lang="pl-PL" sz="4400" b="1" i="0" dirty="0">
                <a:effectLst/>
              </a:rPr>
              <a:t>Przykłady zastosowań</a:t>
            </a:r>
          </a:p>
        </p:txBody>
      </p:sp>
      <p:sp>
        <p:nvSpPr>
          <p:cNvPr id="11" name="pole tekstowe 10">
            <a:extLst>
              <a:ext uri="{FF2B5EF4-FFF2-40B4-BE49-F238E27FC236}">
                <a16:creationId xmlns:a16="http://schemas.microsoft.com/office/drawing/2014/main" id="{2105CDB3-C016-FF16-8935-58294C93E77F}"/>
              </a:ext>
            </a:extLst>
          </p:cNvPr>
          <p:cNvSpPr txBox="1"/>
          <p:nvPr/>
        </p:nvSpPr>
        <p:spPr>
          <a:xfrm>
            <a:off x="4511040" y="6313128"/>
            <a:ext cx="6936214" cy="369332"/>
          </a:xfrm>
          <a:prstGeom prst="rect">
            <a:avLst/>
          </a:prstGeom>
          <a:noFill/>
        </p:spPr>
        <p:txBody>
          <a:bodyPr wrap="square" rtlCol="0">
            <a:spAutoFit/>
          </a:bodyPr>
          <a:lstStyle/>
          <a:p>
            <a:r>
              <a:rPr lang="pl-PL" dirty="0">
                <a:solidFill>
                  <a:schemeClr val="tx1">
                    <a:alpha val="60000"/>
                  </a:schemeClr>
                </a:solidFill>
              </a:rPr>
              <a:t>https://www.w3schools.com/bootstrap/bootstrap_examples.asp</a:t>
            </a:r>
          </a:p>
        </p:txBody>
      </p:sp>
      <p:pic>
        <p:nvPicPr>
          <p:cNvPr id="7" name="Picture 6">
            <a:extLst>
              <a:ext uri="{FF2B5EF4-FFF2-40B4-BE49-F238E27FC236}">
                <a16:creationId xmlns:a16="http://schemas.microsoft.com/office/drawing/2014/main" id="{F082AB6E-CCB8-2AC2-33A5-3619FF12F52D}"/>
              </a:ext>
            </a:extLst>
          </p:cNvPr>
          <p:cNvPicPr>
            <a:picLocks noChangeAspect="1"/>
          </p:cNvPicPr>
          <p:nvPr/>
        </p:nvPicPr>
        <p:blipFill>
          <a:blip r:embed="rId3"/>
          <a:stretch>
            <a:fillRect/>
          </a:stretch>
        </p:blipFill>
        <p:spPr>
          <a:xfrm>
            <a:off x="-1" y="1"/>
            <a:ext cx="230909" cy="6858000"/>
          </a:xfrm>
          <a:prstGeom prst="rect">
            <a:avLst/>
          </a:prstGeom>
        </p:spPr>
      </p:pic>
      <p:pic>
        <p:nvPicPr>
          <p:cNvPr id="12" name="Obraz 3" descr="Obraz zawierający Grafika, projekt graficzny, Czcionka, logo&#10;&#10;Opis wygenerowany automatycznie">
            <a:extLst>
              <a:ext uri="{FF2B5EF4-FFF2-40B4-BE49-F238E27FC236}">
                <a16:creationId xmlns:a16="http://schemas.microsoft.com/office/drawing/2014/main" id="{C0626476-73F7-AF78-D347-4E49D1DAA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8" name="Picture 7">
            <a:extLst>
              <a:ext uri="{FF2B5EF4-FFF2-40B4-BE49-F238E27FC236}">
                <a16:creationId xmlns:a16="http://schemas.microsoft.com/office/drawing/2014/main" id="{9D8C2881-6B25-D7D7-8178-1FADF7B9DBFC}"/>
              </a:ext>
            </a:extLst>
          </p:cNvPr>
          <p:cNvPicPr>
            <a:picLocks noChangeAspect="1"/>
          </p:cNvPicPr>
          <p:nvPr/>
        </p:nvPicPr>
        <p:blipFill>
          <a:blip r:embed="rId5"/>
          <a:stretch>
            <a:fillRect/>
          </a:stretch>
        </p:blipFill>
        <p:spPr>
          <a:xfrm>
            <a:off x="4443626" y="1954686"/>
            <a:ext cx="6862904" cy="2809570"/>
          </a:xfrm>
          <a:prstGeom prst="rect">
            <a:avLst/>
          </a:prstGeom>
        </p:spPr>
      </p:pic>
      <p:pic>
        <p:nvPicPr>
          <p:cNvPr id="10" name="Picture 9">
            <a:extLst>
              <a:ext uri="{FF2B5EF4-FFF2-40B4-BE49-F238E27FC236}">
                <a16:creationId xmlns:a16="http://schemas.microsoft.com/office/drawing/2014/main" id="{9D4C6443-A331-D29C-B5E6-AA48C434675C}"/>
              </a:ext>
            </a:extLst>
          </p:cNvPr>
          <p:cNvPicPr>
            <a:picLocks noChangeAspect="1"/>
          </p:cNvPicPr>
          <p:nvPr/>
        </p:nvPicPr>
        <p:blipFill>
          <a:blip r:embed="rId6"/>
          <a:stretch>
            <a:fillRect/>
          </a:stretch>
        </p:blipFill>
        <p:spPr>
          <a:xfrm>
            <a:off x="4443626" y="5055054"/>
            <a:ext cx="5677692" cy="924054"/>
          </a:xfrm>
          <a:prstGeom prst="rect">
            <a:avLst/>
          </a:prstGeom>
        </p:spPr>
      </p:pic>
    </p:spTree>
    <p:extLst>
      <p:ext uri="{BB962C8B-B14F-4D97-AF65-F5344CB8AC3E}">
        <p14:creationId xmlns:p14="http://schemas.microsoft.com/office/powerpoint/2010/main" val="3016421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505BA9-89B7-EFF1-F13A-8821E88A3995}"/>
              </a:ext>
            </a:extLst>
          </p:cNvPr>
          <p:cNvSpPr>
            <a:spLocks noGrp="1"/>
          </p:cNvSpPr>
          <p:nvPr>
            <p:ph type="sldNum" sz="quarter" idx="12"/>
          </p:nvPr>
        </p:nvSpPr>
        <p:spPr/>
        <p:txBody>
          <a:bodyPr/>
          <a:lstStyle/>
          <a:p>
            <a:fld id="{02DBE118-9CB1-4706-9205-E5601DCF21D9}" type="slidenum">
              <a:rPr lang="pl-PL" smtClean="0"/>
              <a:t>18</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91311308-3D2A-7293-E2DF-B5257EF3E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pic>
        <p:nvPicPr>
          <p:cNvPr id="7" name="Obraz 6">
            <a:extLst>
              <a:ext uri="{FF2B5EF4-FFF2-40B4-BE49-F238E27FC236}">
                <a16:creationId xmlns:a16="http://schemas.microsoft.com/office/drawing/2014/main" id="{1527D72A-ED2F-A5E3-E0F6-95167894D4B9}"/>
              </a:ext>
            </a:extLst>
          </p:cNvPr>
          <p:cNvPicPr>
            <a:picLocks noChangeAspect="1"/>
          </p:cNvPicPr>
          <p:nvPr/>
        </p:nvPicPr>
        <p:blipFill>
          <a:blip r:embed="rId3"/>
          <a:stretch>
            <a:fillRect/>
          </a:stretch>
        </p:blipFill>
        <p:spPr>
          <a:xfrm>
            <a:off x="1198747" y="2131855"/>
            <a:ext cx="1918480" cy="1916270"/>
          </a:xfrm>
          <a:prstGeom prst="rect">
            <a:avLst/>
          </a:prstGeom>
        </p:spPr>
      </p:pic>
      <p:sp>
        <p:nvSpPr>
          <p:cNvPr id="8" name="Symbol zastępczy numeru slajdu 1">
            <a:extLst>
              <a:ext uri="{FF2B5EF4-FFF2-40B4-BE49-F238E27FC236}">
                <a16:creationId xmlns:a16="http://schemas.microsoft.com/office/drawing/2014/main" id="{E364B61B-2E45-409A-4F80-5834CFCE17C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18</a:t>
            </a:fld>
            <a:endParaRPr lang="pl-PL" dirty="0"/>
          </a:p>
        </p:txBody>
      </p:sp>
      <p:sp>
        <p:nvSpPr>
          <p:cNvPr id="9" name="pole tekstowe 8">
            <a:extLst>
              <a:ext uri="{FF2B5EF4-FFF2-40B4-BE49-F238E27FC236}">
                <a16:creationId xmlns:a16="http://schemas.microsoft.com/office/drawing/2014/main" id="{C5ED9EAB-3955-A8CA-7BE9-80924EA37130}"/>
              </a:ext>
            </a:extLst>
          </p:cNvPr>
          <p:cNvSpPr txBox="1"/>
          <p:nvPr/>
        </p:nvSpPr>
        <p:spPr>
          <a:xfrm>
            <a:off x="4295775" y="2393769"/>
            <a:ext cx="7410450" cy="3139321"/>
          </a:xfrm>
          <a:prstGeom prst="rect">
            <a:avLst/>
          </a:prstGeom>
          <a:noFill/>
        </p:spPr>
        <p:txBody>
          <a:bodyPr wrap="square" rtlCol="0">
            <a:spAutoFit/>
          </a:bodyPr>
          <a:lstStyle/>
          <a:p>
            <a:r>
              <a:rPr lang="pl-PL" b="1" i="0" dirty="0">
                <a:effectLst/>
              </a:rPr>
              <a:t>JavaScript</a:t>
            </a:r>
            <a:r>
              <a:rPr lang="pl-PL" b="0" i="0" dirty="0">
                <a:effectLst/>
              </a:rPr>
              <a:t> to </a:t>
            </a:r>
            <a:r>
              <a:rPr lang="pl-PL" b="1" i="0" dirty="0">
                <a:effectLst/>
              </a:rPr>
              <a:t>język programowania</a:t>
            </a:r>
            <a:r>
              <a:rPr lang="pl-PL" b="0" i="0" dirty="0">
                <a:effectLst/>
              </a:rPr>
              <a:t>, który stał się jednym z </a:t>
            </a:r>
            <a:r>
              <a:rPr lang="pl-PL" b="1" i="0" dirty="0">
                <a:effectLst/>
              </a:rPr>
              <a:t>najpopularniejszych języków programowania</a:t>
            </a:r>
            <a:r>
              <a:rPr lang="pl-PL" b="0" i="0" dirty="0">
                <a:effectLst/>
              </a:rPr>
              <a:t> na świecie. Jest to </a:t>
            </a:r>
            <a:r>
              <a:rPr lang="pl-PL" b="1" i="0" dirty="0">
                <a:effectLst/>
              </a:rPr>
              <a:t>dynamiczny język programowania</a:t>
            </a:r>
            <a:r>
              <a:rPr lang="pl-PL" b="0" i="0" dirty="0">
                <a:effectLst/>
              </a:rPr>
              <a:t>, który pozwala na tworzenie interaktywnych stron internetowych oraz aplikacji webowych. Jako </a:t>
            </a:r>
            <a:r>
              <a:rPr lang="pl-PL" b="1" i="0" dirty="0">
                <a:effectLst/>
              </a:rPr>
              <a:t>uniwersalny język programowania</a:t>
            </a:r>
            <a:r>
              <a:rPr lang="pl-PL" b="0" i="0" dirty="0">
                <a:effectLst/>
              </a:rPr>
              <a:t>, JavaScript może być używany zarówno na stronie klienta (przeglądarka), jak i serwera (Node.js). </a:t>
            </a:r>
            <a:r>
              <a:rPr lang="pl-PL" b="1" i="0" dirty="0">
                <a:effectLst/>
              </a:rPr>
              <a:t>Nowoczesnym języku JavaScript</a:t>
            </a:r>
            <a:r>
              <a:rPr lang="pl-PL" b="0" i="0" dirty="0">
                <a:effectLst/>
              </a:rPr>
              <a:t> towarzyszą liczne standardy, takie jak </a:t>
            </a:r>
            <a:r>
              <a:rPr lang="pl-PL" b="0" i="0" dirty="0" err="1">
                <a:effectLst/>
              </a:rPr>
              <a:t>ECMAScript</a:t>
            </a:r>
            <a:r>
              <a:rPr lang="pl-PL" b="0" i="0" dirty="0">
                <a:effectLst/>
              </a:rPr>
              <a:t>, które wprowadzają nowe funkcje i ułatwienia dla programistów. </a:t>
            </a:r>
            <a:r>
              <a:rPr lang="pl-PL" b="1" i="0" dirty="0">
                <a:effectLst/>
              </a:rPr>
              <a:t>Język JavaScript charakteryzuje</a:t>
            </a:r>
            <a:r>
              <a:rPr lang="pl-PL" b="0" i="0" dirty="0">
                <a:effectLst/>
              </a:rPr>
              <a:t> się również dynamicznym typowaniem, co oznacza, że typy zmiennych są określane w trakcie działania programu, a nie w trakcie kompilacji.</a:t>
            </a:r>
            <a:endParaRPr lang="pl-PL" dirty="0"/>
          </a:p>
        </p:txBody>
      </p:sp>
      <p:sp>
        <p:nvSpPr>
          <p:cNvPr id="10" name="pole tekstowe 9">
            <a:extLst>
              <a:ext uri="{FF2B5EF4-FFF2-40B4-BE49-F238E27FC236}">
                <a16:creationId xmlns:a16="http://schemas.microsoft.com/office/drawing/2014/main" id="{281B07CC-37EE-4266-41C1-5E43EAF8A948}"/>
              </a:ext>
            </a:extLst>
          </p:cNvPr>
          <p:cNvSpPr txBox="1"/>
          <p:nvPr/>
        </p:nvSpPr>
        <p:spPr>
          <a:xfrm>
            <a:off x="4295775" y="1142023"/>
            <a:ext cx="7200900" cy="707886"/>
          </a:xfrm>
          <a:prstGeom prst="rect">
            <a:avLst/>
          </a:prstGeom>
          <a:noFill/>
        </p:spPr>
        <p:txBody>
          <a:bodyPr wrap="square" rtlCol="0">
            <a:spAutoFit/>
          </a:bodyPr>
          <a:lstStyle/>
          <a:p>
            <a:r>
              <a:rPr lang="pl-PL" sz="4000" b="1" dirty="0" err="1"/>
              <a:t>Vanilla</a:t>
            </a:r>
            <a:r>
              <a:rPr lang="pl-PL" sz="4000" b="1" dirty="0"/>
              <a:t> </a:t>
            </a:r>
            <a:r>
              <a:rPr lang="pl-PL" sz="4000" b="1" dirty="0" err="1"/>
              <a:t>Javascript</a:t>
            </a:r>
            <a:r>
              <a:rPr lang="pl-PL" sz="4000" b="1" dirty="0"/>
              <a:t> – Co to jest ?</a:t>
            </a:r>
          </a:p>
        </p:txBody>
      </p:sp>
      <p:sp>
        <p:nvSpPr>
          <p:cNvPr id="11" name="pole tekstowe 10">
            <a:extLst>
              <a:ext uri="{FF2B5EF4-FFF2-40B4-BE49-F238E27FC236}">
                <a16:creationId xmlns:a16="http://schemas.microsoft.com/office/drawing/2014/main" id="{F37F8D38-68A6-6ACE-67B2-ADB2DB6B434F}"/>
              </a:ext>
            </a:extLst>
          </p:cNvPr>
          <p:cNvSpPr txBox="1"/>
          <p:nvPr/>
        </p:nvSpPr>
        <p:spPr>
          <a:xfrm>
            <a:off x="4315976" y="6076950"/>
            <a:ext cx="6219825" cy="307777"/>
          </a:xfrm>
          <a:prstGeom prst="rect">
            <a:avLst/>
          </a:prstGeom>
          <a:noFill/>
        </p:spPr>
        <p:txBody>
          <a:bodyPr wrap="square" rtlCol="0">
            <a:spAutoFit/>
          </a:bodyPr>
          <a:lstStyle/>
          <a:p>
            <a:r>
              <a:rPr lang="pl-PL" sz="1400" dirty="0">
                <a:solidFill>
                  <a:schemeClr val="tx1">
                    <a:alpha val="60000"/>
                  </a:schemeClr>
                </a:solidFill>
              </a:rPr>
              <a:t>https://aviary.pl/programowanie/javascript/#Czym_jest_JavaScript</a:t>
            </a:r>
          </a:p>
        </p:txBody>
      </p:sp>
      <p:pic>
        <p:nvPicPr>
          <p:cNvPr id="4" name="Picture 3">
            <a:extLst>
              <a:ext uri="{FF2B5EF4-FFF2-40B4-BE49-F238E27FC236}">
                <a16:creationId xmlns:a16="http://schemas.microsoft.com/office/drawing/2014/main" id="{ED06FC47-8255-0FF9-2552-2FECDFDA22D6}"/>
              </a:ext>
            </a:extLst>
          </p:cNvPr>
          <p:cNvPicPr>
            <a:picLocks noChangeAspect="1"/>
          </p:cNvPicPr>
          <p:nvPr/>
        </p:nvPicPr>
        <p:blipFill>
          <a:blip r:embed="rId4"/>
          <a:stretch>
            <a:fillRect/>
          </a:stretch>
        </p:blipFill>
        <p:spPr>
          <a:xfrm>
            <a:off x="-1" y="1"/>
            <a:ext cx="230909" cy="6858000"/>
          </a:xfrm>
          <a:prstGeom prst="rect">
            <a:avLst/>
          </a:prstGeom>
        </p:spPr>
      </p:pic>
      <p:pic>
        <p:nvPicPr>
          <p:cNvPr id="6" name="Picture 5">
            <a:extLst>
              <a:ext uri="{FF2B5EF4-FFF2-40B4-BE49-F238E27FC236}">
                <a16:creationId xmlns:a16="http://schemas.microsoft.com/office/drawing/2014/main" id="{9B6A62CA-0BA5-5F9C-5247-0E328BD5F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spTree>
    <p:extLst>
      <p:ext uri="{BB962C8B-B14F-4D97-AF65-F5344CB8AC3E}">
        <p14:creationId xmlns:p14="http://schemas.microsoft.com/office/powerpoint/2010/main" val="3422139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505BA9-89B7-EFF1-F13A-8821E88A3995}"/>
              </a:ext>
            </a:extLst>
          </p:cNvPr>
          <p:cNvSpPr>
            <a:spLocks noGrp="1"/>
          </p:cNvSpPr>
          <p:nvPr>
            <p:ph type="sldNum" sz="quarter" idx="12"/>
          </p:nvPr>
        </p:nvSpPr>
        <p:spPr/>
        <p:txBody>
          <a:bodyPr/>
          <a:lstStyle/>
          <a:p>
            <a:fld id="{02DBE118-9CB1-4706-9205-E5601DCF21D9}" type="slidenum">
              <a:rPr lang="pl-PL" smtClean="0"/>
              <a:t>19</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91311308-3D2A-7293-E2DF-B5257EF3E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pic>
        <p:nvPicPr>
          <p:cNvPr id="7" name="Obraz 6">
            <a:extLst>
              <a:ext uri="{FF2B5EF4-FFF2-40B4-BE49-F238E27FC236}">
                <a16:creationId xmlns:a16="http://schemas.microsoft.com/office/drawing/2014/main" id="{1527D72A-ED2F-A5E3-E0F6-95167894D4B9}"/>
              </a:ext>
            </a:extLst>
          </p:cNvPr>
          <p:cNvPicPr>
            <a:picLocks noChangeAspect="1"/>
          </p:cNvPicPr>
          <p:nvPr/>
        </p:nvPicPr>
        <p:blipFill>
          <a:blip r:embed="rId3"/>
          <a:stretch>
            <a:fillRect/>
          </a:stretch>
        </p:blipFill>
        <p:spPr>
          <a:xfrm>
            <a:off x="1198747" y="2131855"/>
            <a:ext cx="1918480" cy="1916270"/>
          </a:xfrm>
          <a:prstGeom prst="rect">
            <a:avLst/>
          </a:prstGeom>
        </p:spPr>
      </p:pic>
      <p:sp>
        <p:nvSpPr>
          <p:cNvPr id="8" name="Symbol zastępczy numeru slajdu 1">
            <a:extLst>
              <a:ext uri="{FF2B5EF4-FFF2-40B4-BE49-F238E27FC236}">
                <a16:creationId xmlns:a16="http://schemas.microsoft.com/office/drawing/2014/main" id="{E364B61B-2E45-409A-4F80-5834CFCE17C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19</a:t>
            </a:fld>
            <a:endParaRPr lang="pl-PL" dirty="0"/>
          </a:p>
        </p:txBody>
      </p:sp>
      <p:sp>
        <p:nvSpPr>
          <p:cNvPr id="10" name="pole tekstowe 9">
            <a:extLst>
              <a:ext uri="{FF2B5EF4-FFF2-40B4-BE49-F238E27FC236}">
                <a16:creationId xmlns:a16="http://schemas.microsoft.com/office/drawing/2014/main" id="{281B07CC-37EE-4266-41C1-5E43EAF8A948}"/>
              </a:ext>
            </a:extLst>
          </p:cNvPr>
          <p:cNvSpPr txBox="1"/>
          <p:nvPr/>
        </p:nvSpPr>
        <p:spPr>
          <a:xfrm>
            <a:off x="4419600" y="703873"/>
            <a:ext cx="7200900" cy="707886"/>
          </a:xfrm>
          <a:prstGeom prst="rect">
            <a:avLst/>
          </a:prstGeom>
          <a:noFill/>
        </p:spPr>
        <p:txBody>
          <a:bodyPr wrap="square" rtlCol="0">
            <a:spAutoFit/>
          </a:bodyPr>
          <a:lstStyle/>
          <a:p>
            <a:r>
              <a:rPr lang="pl-PL" sz="4000" b="1" dirty="0"/>
              <a:t>Zmienne w </a:t>
            </a:r>
            <a:r>
              <a:rPr lang="pl-PL" sz="4000" b="1" dirty="0" err="1"/>
              <a:t>Javascript</a:t>
            </a:r>
            <a:endParaRPr lang="pl-PL" sz="4000" b="1" dirty="0"/>
          </a:p>
        </p:txBody>
      </p:sp>
      <p:pic>
        <p:nvPicPr>
          <p:cNvPr id="4" name="Picture 3">
            <a:extLst>
              <a:ext uri="{FF2B5EF4-FFF2-40B4-BE49-F238E27FC236}">
                <a16:creationId xmlns:a16="http://schemas.microsoft.com/office/drawing/2014/main" id="{ED06FC47-8255-0FF9-2552-2FECDFDA22D6}"/>
              </a:ext>
            </a:extLst>
          </p:cNvPr>
          <p:cNvPicPr>
            <a:picLocks noChangeAspect="1"/>
          </p:cNvPicPr>
          <p:nvPr/>
        </p:nvPicPr>
        <p:blipFill>
          <a:blip r:embed="rId4"/>
          <a:stretch>
            <a:fillRect/>
          </a:stretch>
        </p:blipFill>
        <p:spPr>
          <a:xfrm>
            <a:off x="-1" y="1"/>
            <a:ext cx="230909" cy="6858000"/>
          </a:xfrm>
          <a:prstGeom prst="rect">
            <a:avLst/>
          </a:prstGeom>
        </p:spPr>
      </p:pic>
      <p:pic>
        <p:nvPicPr>
          <p:cNvPr id="6" name="Picture 5">
            <a:extLst>
              <a:ext uri="{FF2B5EF4-FFF2-40B4-BE49-F238E27FC236}">
                <a16:creationId xmlns:a16="http://schemas.microsoft.com/office/drawing/2014/main" id="{9B6A62CA-0BA5-5F9C-5247-0E328BD5F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sp>
        <p:nvSpPr>
          <p:cNvPr id="5" name="pole tekstowe 4">
            <a:extLst>
              <a:ext uri="{FF2B5EF4-FFF2-40B4-BE49-F238E27FC236}">
                <a16:creationId xmlns:a16="http://schemas.microsoft.com/office/drawing/2014/main" id="{35B8580F-A1E8-9A24-CCC9-EE6174007985}"/>
              </a:ext>
            </a:extLst>
          </p:cNvPr>
          <p:cNvSpPr txBox="1"/>
          <p:nvPr/>
        </p:nvSpPr>
        <p:spPr>
          <a:xfrm>
            <a:off x="4419600" y="2003670"/>
            <a:ext cx="6591300" cy="3970318"/>
          </a:xfrm>
          <a:prstGeom prst="rect">
            <a:avLst/>
          </a:prstGeom>
          <a:noFill/>
        </p:spPr>
        <p:txBody>
          <a:bodyPr wrap="square" rtlCol="0">
            <a:spAutoFit/>
          </a:bodyPr>
          <a:lstStyle/>
          <a:p>
            <a:pPr algn="l"/>
            <a:r>
              <a:rPr lang="pl-PL" b="1" i="0" dirty="0">
                <a:solidFill>
                  <a:srgbClr val="0D0D0D"/>
                </a:solidFill>
                <a:effectLst/>
                <a:latin typeface="Söhne"/>
              </a:rPr>
              <a:t>1. </a:t>
            </a:r>
            <a:r>
              <a:rPr lang="pl-PL" b="1" i="0" dirty="0" err="1">
                <a:solidFill>
                  <a:srgbClr val="0D0D0D"/>
                </a:solidFill>
                <a:effectLst/>
                <a:latin typeface="Söhne"/>
              </a:rPr>
              <a:t>var</a:t>
            </a:r>
            <a:endParaRPr lang="pl-PL" b="1" i="0" dirty="0">
              <a:solidFill>
                <a:srgbClr val="0D0D0D"/>
              </a:solidFill>
              <a:effectLst/>
              <a:latin typeface="Söhne"/>
            </a:endParaRPr>
          </a:p>
          <a:p>
            <a:pPr marL="742950" lvl="1" indent="-285750" algn="l">
              <a:buFont typeface="Arial" panose="020B0604020202020204" pitchFamily="34" charset="0"/>
              <a:buChar char="•"/>
            </a:pPr>
            <a:r>
              <a:rPr lang="pl-PL" b="0" i="0" dirty="0">
                <a:solidFill>
                  <a:srgbClr val="0D0D0D"/>
                </a:solidFill>
                <a:effectLst/>
                <a:latin typeface="Söhne"/>
              </a:rPr>
              <a:t>Funkcja-</a:t>
            </a:r>
            <a:r>
              <a:rPr lang="pl-PL" b="0" i="0" dirty="0" err="1">
                <a:solidFill>
                  <a:srgbClr val="0D0D0D"/>
                </a:solidFill>
                <a:effectLst/>
                <a:latin typeface="Söhne"/>
              </a:rPr>
              <a:t>scoped</a:t>
            </a:r>
            <a:r>
              <a:rPr lang="pl-PL" b="0" i="0" dirty="0">
                <a:solidFill>
                  <a:srgbClr val="0D0D0D"/>
                </a:solidFill>
                <a:effectLst/>
                <a:latin typeface="Söhne"/>
              </a:rPr>
              <a:t>: Zmienna dostępna tylko w obrębie funkcji, nie w blokach.</a:t>
            </a:r>
          </a:p>
          <a:p>
            <a:pPr marL="742950" lvl="1" indent="-285750" algn="l">
              <a:buFont typeface="Arial" panose="020B0604020202020204" pitchFamily="34" charset="0"/>
              <a:buChar char="•"/>
            </a:pPr>
            <a:r>
              <a:rPr lang="pl-PL" b="0" i="0" dirty="0">
                <a:solidFill>
                  <a:srgbClr val="0D0D0D"/>
                </a:solidFill>
                <a:effectLst/>
                <a:latin typeface="Söhne"/>
              </a:rPr>
              <a:t>Niezalecane ze względu na problem zasięgu.</a:t>
            </a:r>
          </a:p>
          <a:p>
            <a:pPr algn="l"/>
            <a:r>
              <a:rPr lang="pl-PL" b="1" i="0" dirty="0">
                <a:solidFill>
                  <a:srgbClr val="0D0D0D"/>
                </a:solidFill>
                <a:effectLst/>
                <a:latin typeface="Söhne"/>
              </a:rPr>
              <a:t>2. </a:t>
            </a:r>
            <a:r>
              <a:rPr lang="pl-PL" b="1" i="0" dirty="0" err="1">
                <a:solidFill>
                  <a:srgbClr val="0D0D0D"/>
                </a:solidFill>
                <a:effectLst/>
                <a:latin typeface="Söhne"/>
              </a:rPr>
              <a:t>let</a:t>
            </a:r>
            <a:endParaRPr lang="pl-PL" b="1" i="0" dirty="0">
              <a:solidFill>
                <a:srgbClr val="0D0D0D"/>
              </a:solidFill>
              <a:effectLst/>
              <a:latin typeface="Söhne"/>
            </a:endParaRPr>
          </a:p>
          <a:p>
            <a:pPr marL="742950" lvl="1" indent="-285750" algn="l">
              <a:buFont typeface="Arial" panose="020B0604020202020204" pitchFamily="34" charset="0"/>
              <a:buChar char="•"/>
            </a:pPr>
            <a:r>
              <a:rPr lang="pl-PL" b="0" i="0" dirty="0">
                <a:solidFill>
                  <a:srgbClr val="0D0D0D"/>
                </a:solidFill>
                <a:effectLst/>
                <a:latin typeface="Söhne"/>
              </a:rPr>
              <a:t>Blokowo-</a:t>
            </a:r>
            <a:r>
              <a:rPr lang="pl-PL" b="0" i="0" dirty="0" err="1">
                <a:solidFill>
                  <a:srgbClr val="0D0D0D"/>
                </a:solidFill>
                <a:effectLst/>
                <a:latin typeface="Söhne"/>
              </a:rPr>
              <a:t>scoped</a:t>
            </a:r>
            <a:r>
              <a:rPr lang="pl-PL" b="0" i="0" dirty="0">
                <a:solidFill>
                  <a:srgbClr val="0D0D0D"/>
                </a:solidFill>
                <a:effectLst/>
                <a:latin typeface="Söhne"/>
              </a:rPr>
              <a:t>: Zmienna dostępna tylko w bloku, np. pętli czy warunku.</a:t>
            </a:r>
          </a:p>
          <a:p>
            <a:pPr marL="742950" lvl="1" indent="-285750" algn="l">
              <a:buFont typeface="Arial" panose="020B0604020202020204" pitchFamily="34" charset="0"/>
              <a:buChar char="•"/>
            </a:pPr>
            <a:r>
              <a:rPr lang="pl-PL" b="0" i="0" dirty="0">
                <a:solidFill>
                  <a:srgbClr val="0D0D0D"/>
                </a:solidFill>
                <a:effectLst/>
                <a:latin typeface="Söhne"/>
              </a:rPr>
              <a:t>Lepszy zasięg, zalecane do użycia.</a:t>
            </a:r>
          </a:p>
          <a:p>
            <a:pPr algn="l"/>
            <a:r>
              <a:rPr lang="pl-PL" b="1" i="0" dirty="0">
                <a:solidFill>
                  <a:srgbClr val="0D0D0D"/>
                </a:solidFill>
                <a:effectLst/>
                <a:latin typeface="Söhne"/>
              </a:rPr>
              <a:t>3. </a:t>
            </a:r>
            <a:r>
              <a:rPr lang="pl-PL" b="1" i="0" dirty="0" err="1">
                <a:solidFill>
                  <a:srgbClr val="0D0D0D"/>
                </a:solidFill>
                <a:effectLst/>
                <a:latin typeface="Söhne"/>
              </a:rPr>
              <a:t>const</a:t>
            </a:r>
            <a:endParaRPr lang="pl-PL" b="1" i="0" dirty="0">
              <a:solidFill>
                <a:srgbClr val="0D0D0D"/>
              </a:solidFill>
              <a:effectLst/>
              <a:latin typeface="Söhne"/>
            </a:endParaRPr>
          </a:p>
          <a:p>
            <a:pPr marL="742950" lvl="1" indent="-285750" algn="l">
              <a:buFont typeface="Arial" panose="020B0604020202020204" pitchFamily="34" charset="0"/>
              <a:buChar char="•"/>
            </a:pPr>
            <a:r>
              <a:rPr lang="pl-PL" b="0" i="0" dirty="0">
                <a:solidFill>
                  <a:srgbClr val="0D0D0D"/>
                </a:solidFill>
                <a:effectLst/>
                <a:latin typeface="Söhne"/>
              </a:rPr>
              <a:t>Blokowo-</a:t>
            </a:r>
            <a:r>
              <a:rPr lang="pl-PL" b="0" i="0" dirty="0" err="1">
                <a:solidFill>
                  <a:srgbClr val="0D0D0D"/>
                </a:solidFill>
                <a:effectLst/>
                <a:latin typeface="Söhne"/>
              </a:rPr>
              <a:t>scoped</a:t>
            </a:r>
            <a:r>
              <a:rPr lang="pl-PL" b="0" i="0" dirty="0">
                <a:solidFill>
                  <a:srgbClr val="0D0D0D"/>
                </a:solidFill>
                <a:effectLst/>
                <a:latin typeface="Söhne"/>
              </a:rPr>
              <a:t>: Stała, której wartość nie może być zmieniona.</a:t>
            </a:r>
          </a:p>
          <a:p>
            <a:pPr marL="742950" lvl="1" indent="-285750" algn="l">
              <a:buFont typeface="Arial" panose="020B0604020202020204" pitchFamily="34" charset="0"/>
              <a:buChar char="•"/>
            </a:pPr>
            <a:r>
              <a:rPr lang="pl-PL" b="0" i="0" dirty="0">
                <a:solidFill>
                  <a:srgbClr val="0D0D0D"/>
                </a:solidFill>
                <a:effectLst/>
                <a:latin typeface="Söhne"/>
              </a:rPr>
              <a:t>Bardzo przydatne do deklarowania stałych wartości.</a:t>
            </a:r>
          </a:p>
          <a:p>
            <a:pPr marL="742950" lvl="1" indent="-285750" algn="l">
              <a:buFont typeface="Arial" panose="020B0604020202020204" pitchFamily="34" charset="0"/>
              <a:buChar char="•"/>
            </a:pPr>
            <a:endParaRPr lang="pl-PL" b="0" i="0" dirty="0">
              <a:solidFill>
                <a:srgbClr val="0D0D0D"/>
              </a:solidFill>
              <a:effectLst/>
              <a:latin typeface="Söhne"/>
            </a:endParaRPr>
          </a:p>
          <a:p>
            <a:endParaRPr lang="pl-PL" dirty="0"/>
          </a:p>
        </p:txBody>
      </p:sp>
    </p:spTree>
    <p:extLst>
      <p:ext uri="{BB962C8B-B14F-4D97-AF65-F5344CB8AC3E}">
        <p14:creationId xmlns:p14="http://schemas.microsoft.com/office/powerpoint/2010/main" val="313223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F7BA17-9E7E-D338-7301-E4F16BEDE42C}"/>
              </a:ext>
            </a:extLst>
          </p:cNvPr>
          <p:cNvPicPr>
            <a:picLocks noChangeAspect="1"/>
          </p:cNvPicPr>
          <p:nvPr/>
        </p:nvPicPr>
        <p:blipFill>
          <a:blip r:embed="rId2"/>
          <a:stretch>
            <a:fillRect/>
          </a:stretch>
        </p:blipFill>
        <p:spPr>
          <a:xfrm>
            <a:off x="-1" y="1"/>
            <a:ext cx="230909" cy="6858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CAD568B-1640-8724-B18F-819E15A63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9" name="Picture 8" descr="A person sitting on the floor with his legs crossed and a computer&#10;&#10;Description automatically generated">
            <a:extLst>
              <a:ext uri="{FF2B5EF4-FFF2-40B4-BE49-F238E27FC236}">
                <a16:creationId xmlns:a16="http://schemas.microsoft.com/office/drawing/2014/main" id="{41315092-CF3D-C1BE-01D4-A43B0BD51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sp>
        <p:nvSpPr>
          <p:cNvPr id="10" name="TextBox 9">
            <a:extLst>
              <a:ext uri="{FF2B5EF4-FFF2-40B4-BE49-F238E27FC236}">
                <a16:creationId xmlns:a16="http://schemas.microsoft.com/office/drawing/2014/main" id="{B975F73F-A823-9DE9-1359-8099BEC9BEB3}"/>
              </a:ext>
            </a:extLst>
          </p:cNvPr>
          <p:cNvSpPr txBox="1"/>
          <p:nvPr/>
        </p:nvSpPr>
        <p:spPr>
          <a:xfrm>
            <a:off x="4630056" y="2351314"/>
            <a:ext cx="3854159" cy="2109144"/>
          </a:xfrm>
          <a:prstGeom prst="rect">
            <a:avLst/>
          </a:prstGeom>
          <a:noFill/>
        </p:spPr>
        <p:txBody>
          <a:bodyPr wrap="square" rtlCol="0">
            <a:spAutoFit/>
          </a:bodyPr>
          <a:lstStyle/>
          <a:p>
            <a:r>
              <a:rPr lang="pl-PL" sz="4400" dirty="0"/>
              <a:t>Czym w ogólę jest ten cały „</a:t>
            </a:r>
            <a:r>
              <a:rPr lang="pl-PL" sz="4400" b="1" dirty="0"/>
              <a:t>frontend</a:t>
            </a:r>
            <a:r>
              <a:rPr lang="pl-PL" sz="4400" dirty="0"/>
              <a:t>”?</a:t>
            </a:r>
          </a:p>
        </p:txBody>
      </p:sp>
      <p:pic>
        <p:nvPicPr>
          <p:cNvPr id="13" name="Picture 12" descr="A purple question mark on a white background&#10;&#10;Description automatically generated">
            <a:extLst>
              <a:ext uri="{FF2B5EF4-FFF2-40B4-BE49-F238E27FC236}">
                <a16:creationId xmlns:a16="http://schemas.microsoft.com/office/drawing/2014/main" id="{1B56D020-62CE-0A5E-18B6-1DBDC4CEA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4215" y="156029"/>
            <a:ext cx="3272971" cy="3272971"/>
          </a:xfrm>
          <a:prstGeom prst="rect">
            <a:avLst/>
          </a:prstGeom>
        </p:spPr>
      </p:pic>
      <p:sp>
        <p:nvSpPr>
          <p:cNvPr id="14" name="Slide Number Placeholder 13">
            <a:extLst>
              <a:ext uri="{FF2B5EF4-FFF2-40B4-BE49-F238E27FC236}">
                <a16:creationId xmlns:a16="http://schemas.microsoft.com/office/drawing/2014/main" id="{BFF9CC2A-88D3-A2E0-0960-782FC644FB48}"/>
              </a:ext>
            </a:extLst>
          </p:cNvPr>
          <p:cNvSpPr>
            <a:spLocks noGrp="1"/>
          </p:cNvSpPr>
          <p:nvPr>
            <p:ph type="sldNum" sz="quarter" idx="12"/>
          </p:nvPr>
        </p:nvSpPr>
        <p:spPr/>
        <p:txBody>
          <a:bodyPr/>
          <a:lstStyle/>
          <a:p>
            <a:fld id="{02DBE118-9CB1-4706-9205-E5601DCF21D9}" type="slidenum">
              <a:rPr lang="pl-PL" smtClean="0"/>
              <a:t>2</a:t>
            </a:fld>
            <a:endParaRPr lang="pl-PL"/>
          </a:p>
        </p:txBody>
      </p:sp>
    </p:spTree>
    <p:extLst>
      <p:ext uri="{BB962C8B-B14F-4D97-AF65-F5344CB8AC3E}">
        <p14:creationId xmlns:p14="http://schemas.microsoft.com/office/powerpoint/2010/main" val="3714897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30505BA9-89B7-EFF1-F13A-8821E88A3995}"/>
              </a:ext>
            </a:extLst>
          </p:cNvPr>
          <p:cNvSpPr>
            <a:spLocks noGrp="1"/>
          </p:cNvSpPr>
          <p:nvPr>
            <p:ph type="sldNum" sz="quarter" idx="12"/>
          </p:nvPr>
        </p:nvSpPr>
        <p:spPr/>
        <p:txBody>
          <a:bodyPr/>
          <a:lstStyle/>
          <a:p>
            <a:fld id="{02DBE118-9CB1-4706-9205-E5601DCF21D9}" type="slidenum">
              <a:rPr lang="pl-PL" smtClean="0"/>
              <a:t>20</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91311308-3D2A-7293-E2DF-B5257EF3E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pic>
        <p:nvPicPr>
          <p:cNvPr id="7" name="Obraz 6">
            <a:extLst>
              <a:ext uri="{FF2B5EF4-FFF2-40B4-BE49-F238E27FC236}">
                <a16:creationId xmlns:a16="http://schemas.microsoft.com/office/drawing/2014/main" id="{1527D72A-ED2F-A5E3-E0F6-95167894D4B9}"/>
              </a:ext>
            </a:extLst>
          </p:cNvPr>
          <p:cNvPicPr>
            <a:picLocks noChangeAspect="1"/>
          </p:cNvPicPr>
          <p:nvPr/>
        </p:nvPicPr>
        <p:blipFill>
          <a:blip r:embed="rId3"/>
          <a:stretch>
            <a:fillRect/>
          </a:stretch>
        </p:blipFill>
        <p:spPr>
          <a:xfrm>
            <a:off x="1198747" y="2131855"/>
            <a:ext cx="1918480" cy="1916270"/>
          </a:xfrm>
          <a:prstGeom prst="rect">
            <a:avLst/>
          </a:prstGeom>
        </p:spPr>
      </p:pic>
      <p:sp>
        <p:nvSpPr>
          <p:cNvPr id="8" name="Symbol zastępczy numeru slajdu 1">
            <a:extLst>
              <a:ext uri="{FF2B5EF4-FFF2-40B4-BE49-F238E27FC236}">
                <a16:creationId xmlns:a16="http://schemas.microsoft.com/office/drawing/2014/main" id="{E364B61B-2E45-409A-4F80-5834CFCE17C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20</a:t>
            </a:fld>
            <a:endParaRPr lang="pl-PL" dirty="0"/>
          </a:p>
        </p:txBody>
      </p:sp>
      <p:sp>
        <p:nvSpPr>
          <p:cNvPr id="10" name="pole tekstowe 9">
            <a:extLst>
              <a:ext uri="{FF2B5EF4-FFF2-40B4-BE49-F238E27FC236}">
                <a16:creationId xmlns:a16="http://schemas.microsoft.com/office/drawing/2014/main" id="{281B07CC-37EE-4266-41C1-5E43EAF8A948}"/>
              </a:ext>
            </a:extLst>
          </p:cNvPr>
          <p:cNvSpPr txBox="1"/>
          <p:nvPr/>
        </p:nvSpPr>
        <p:spPr>
          <a:xfrm>
            <a:off x="4430276" y="732448"/>
            <a:ext cx="7200900" cy="707886"/>
          </a:xfrm>
          <a:prstGeom prst="rect">
            <a:avLst/>
          </a:prstGeom>
          <a:noFill/>
        </p:spPr>
        <p:txBody>
          <a:bodyPr wrap="square" rtlCol="0">
            <a:spAutoFit/>
          </a:bodyPr>
          <a:lstStyle/>
          <a:p>
            <a:r>
              <a:rPr lang="pl-PL" sz="4000" b="1" dirty="0"/>
              <a:t>Wprowadzenie do </a:t>
            </a:r>
            <a:r>
              <a:rPr lang="pl-PL" sz="4000" b="1" dirty="0" err="1"/>
              <a:t>Javascript</a:t>
            </a:r>
            <a:r>
              <a:rPr lang="pl-PL" sz="4000" b="1" dirty="0"/>
              <a:t> </a:t>
            </a:r>
          </a:p>
        </p:txBody>
      </p:sp>
      <p:pic>
        <p:nvPicPr>
          <p:cNvPr id="4" name="Picture 3">
            <a:extLst>
              <a:ext uri="{FF2B5EF4-FFF2-40B4-BE49-F238E27FC236}">
                <a16:creationId xmlns:a16="http://schemas.microsoft.com/office/drawing/2014/main" id="{ED06FC47-8255-0FF9-2552-2FECDFDA22D6}"/>
              </a:ext>
            </a:extLst>
          </p:cNvPr>
          <p:cNvPicPr>
            <a:picLocks noChangeAspect="1"/>
          </p:cNvPicPr>
          <p:nvPr/>
        </p:nvPicPr>
        <p:blipFill>
          <a:blip r:embed="rId4"/>
          <a:stretch>
            <a:fillRect/>
          </a:stretch>
        </p:blipFill>
        <p:spPr>
          <a:xfrm>
            <a:off x="-1" y="1"/>
            <a:ext cx="230909" cy="6858000"/>
          </a:xfrm>
          <a:prstGeom prst="rect">
            <a:avLst/>
          </a:prstGeom>
        </p:spPr>
      </p:pic>
      <p:pic>
        <p:nvPicPr>
          <p:cNvPr id="6" name="Picture 5">
            <a:extLst>
              <a:ext uri="{FF2B5EF4-FFF2-40B4-BE49-F238E27FC236}">
                <a16:creationId xmlns:a16="http://schemas.microsoft.com/office/drawing/2014/main" id="{9B6A62CA-0BA5-5F9C-5247-0E328BD5F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pic>
        <p:nvPicPr>
          <p:cNvPr id="1026" name="Picture 2" descr="Brak opisu.">
            <a:extLst>
              <a:ext uri="{FF2B5EF4-FFF2-40B4-BE49-F238E27FC236}">
                <a16:creationId xmlns:a16="http://schemas.microsoft.com/office/drawing/2014/main" id="{534098A2-FF11-77B9-5689-46394729DB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650" y="1725002"/>
            <a:ext cx="44005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75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6510A-6982-3D6E-DA0A-C041658D6522}"/>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90DA09AC-3355-1DE9-8A39-49060CA8E43E}"/>
              </a:ext>
            </a:extLst>
          </p:cNvPr>
          <p:cNvSpPr>
            <a:spLocks noGrp="1"/>
          </p:cNvSpPr>
          <p:nvPr>
            <p:ph type="sldNum" sz="quarter" idx="12"/>
          </p:nvPr>
        </p:nvSpPr>
        <p:spPr/>
        <p:txBody>
          <a:bodyPr/>
          <a:lstStyle/>
          <a:p>
            <a:fld id="{02DBE118-9CB1-4706-9205-E5601DCF21D9}" type="slidenum">
              <a:rPr lang="pl-PL" smtClean="0"/>
              <a:t>21</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5AC7BE94-B95B-0A69-C3D2-3B78DE7F4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8" name="Symbol zastępczy numeru slajdu 1">
            <a:extLst>
              <a:ext uri="{FF2B5EF4-FFF2-40B4-BE49-F238E27FC236}">
                <a16:creationId xmlns:a16="http://schemas.microsoft.com/office/drawing/2014/main" id="{AE4365A2-1DDF-14B9-F1A0-27BA06162BD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21</a:t>
            </a:fld>
            <a:endParaRPr lang="pl-PL" dirty="0"/>
          </a:p>
        </p:txBody>
      </p:sp>
      <p:sp>
        <p:nvSpPr>
          <p:cNvPr id="9" name="pole tekstowe 8">
            <a:extLst>
              <a:ext uri="{FF2B5EF4-FFF2-40B4-BE49-F238E27FC236}">
                <a16:creationId xmlns:a16="http://schemas.microsoft.com/office/drawing/2014/main" id="{673FB247-B44E-E60D-5F99-B9F5861A906F}"/>
              </a:ext>
            </a:extLst>
          </p:cNvPr>
          <p:cNvSpPr txBox="1"/>
          <p:nvPr/>
        </p:nvSpPr>
        <p:spPr>
          <a:xfrm>
            <a:off x="4295775" y="1947493"/>
            <a:ext cx="7467600" cy="4031873"/>
          </a:xfrm>
          <a:prstGeom prst="rect">
            <a:avLst/>
          </a:prstGeom>
          <a:noFill/>
        </p:spPr>
        <p:txBody>
          <a:bodyPr wrap="square" rtlCol="0">
            <a:spAutoFit/>
          </a:bodyPr>
          <a:lstStyle/>
          <a:p>
            <a:pPr algn="l"/>
            <a:r>
              <a:rPr lang="pl-PL" sz="1600" b="0" i="0" dirty="0">
                <a:solidFill>
                  <a:srgbClr val="0D0D0D"/>
                </a:solidFill>
                <a:effectLst/>
              </a:rPr>
              <a:t>Najważniejsze zalety JavaScript:</a:t>
            </a:r>
          </a:p>
          <a:p>
            <a:pPr algn="l">
              <a:buFont typeface="+mj-lt"/>
              <a:buAutoNum type="arabicPeriod"/>
            </a:pPr>
            <a:r>
              <a:rPr lang="pl-PL" sz="1600" b="1" i="0" dirty="0">
                <a:solidFill>
                  <a:srgbClr val="0D0D0D"/>
                </a:solidFill>
                <a:effectLst/>
              </a:rPr>
              <a:t>Prostota:</a:t>
            </a:r>
            <a:r>
              <a:rPr lang="pl-PL" sz="1600" b="0" i="0" dirty="0">
                <a:solidFill>
                  <a:srgbClr val="0D0D0D"/>
                </a:solidFill>
                <a:effectLst/>
              </a:rPr>
              <a:t> Bardzo intuicyjna składnia umożliwia szybki start w programowaniu po zaledwie kilkunastu minutach nauki.</a:t>
            </a:r>
          </a:p>
          <a:p>
            <a:pPr algn="l">
              <a:buFont typeface="+mj-lt"/>
              <a:buAutoNum type="arabicPeriod"/>
            </a:pPr>
            <a:r>
              <a:rPr lang="pl-PL" sz="1600" b="1" i="0" dirty="0">
                <a:solidFill>
                  <a:srgbClr val="0D0D0D"/>
                </a:solidFill>
                <a:effectLst/>
              </a:rPr>
              <a:t>Popularność:</a:t>
            </a:r>
            <a:r>
              <a:rPr lang="pl-PL" sz="1600" b="0" i="0" dirty="0">
                <a:solidFill>
                  <a:srgbClr val="0D0D0D"/>
                </a:solidFill>
                <a:effectLst/>
              </a:rPr>
              <a:t> JavaScript cieszy się ogromną popularnością, co ułatwia dostęp do poradników i kursów online. Jego efekty można zauważyć praktycznie na każdej stronie internetowej.</a:t>
            </a:r>
          </a:p>
          <a:p>
            <a:pPr algn="l">
              <a:buFont typeface="+mj-lt"/>
              <a:buAutoNum type="arabicPeriod"/>
            </a:pPr>
            <a:r>
              <a:rPr lang="pl-PL" sz="1600" b="1" i="0" dirty="0">
                <a:solidFill>
                  <a:srgbClr val="0D0D0D"/>
                </a:solidFill>
                <a:effectLst/>
              </a:rPr>
              <a:t>Wpływ na stronę internetową:</a:t>
            </a:r>
            <a:r>
              <a:rPr lang="pl-PL" sz="1600" b="0" i="0" dirty="0">
                <a:solidFill>
                  <a:srgbClr val="0D0D0D"/>
                </a:solidFill>
                <a:effectLst/>
              </a:rPr>
              <a:t> Redukuje obciążenie serwera poprzez minimalizowanie ilości przesyłanych danych pomiędzy hostingiem a użytkownikiem. Przykładowo, formularze rejestracyjne mogą być sprawdzane w przeglądarce, eliminując konieczność przesyłania danych, analizy ich na serwerze i odesłania informacji do użytkownika.</a:t>
            </a:r>
          </a:p>
          <a:p>
            <a:pPr algn="l">
              <a:buFont typeface="+mj-lt"/>
              <a:buAutoNum type="arabicPeriod"/>
            </a:pPr>
            <a:r>
              <a:rPr lang="pl-PL" sz="1600" b="1" i="0" dirty="0">
                <a:solidFill>
                  <a:srgbClr val="0D0D0D"/>
                </a:solidFill>
                <a:effectLst/>
              </a:rPr>
              <a:t>Uniwersalność:</a:t>
            </a:r>
            <a:r>
              <a:rPr lang="pl-PL" sz="1600" b="0" i="0" dirty="0">
                <a:solidFill>
                  <a:srgbClr val="0D0D0D"/>
                </a:solidFill>
                <a:effectLst/>
              </a:rPr>
              <a:t> JavaScript umożliwia wykonywanie różnorodnych działań na stronie, począwszy od prostych zmian kolorów czcionek, a skończywszy na zaawansowanych operacjach, sprawiając, że strona staje się interaktywna.</a:t>
            </a:r>
          </a:p>
          <a:p>
            <a:pPr algn="l">
              <a:buFont typeface="+mj-lt"/>
              <a:buAutoNum type="arabicPeriod"/>
            </a:pPr>
            <a:r>
              <a:rPr lang="pl-PL" sz="1600" b="1" i="0" dirty="0">
                <a:solidFill>
                  <a:srgbClr val="0D0D0D"/>
                </a:solidFill>
                <a:effectLst/>
              </a:rPr>
              <a:t>Ciągły rozwój:</a:t>
            </a:r>
            <a:r>
              <a:rPr lang="pl-PL" sz="1600" b="0" i="0" dirty="0">
                <a:solidFill>
                  <a:srgbClr val="0D0D0D"/>
                </a:solidFill>
                <a:effectLst/>
              </a:rPr>
              <a:t> Wbrew przewidywaniom o szybkim upadku JavaScript, język ten rozwija się nadal, utrzymując swoją pozycję i stale ewoluując.</a:t>
            </a:r>
          </a:p>
        </p:txBody>
      </p:sp>
      <p:sp>
        <p:nvSpPr>
          <p:cNvPr id="10" name="pole tekstowe 9">
            <a:extLst>
              <a:ext uri="{FF2B5EF4-FFF2-40B4-BE49-F238E27FC236}">
                <a16:creationId xmlns:a16="http://schemas.microsoft.com/office/drawing/2014/main" id="{A7A0A460-5B65-662F-0DCE-5DFACB95A354}"/>
              </a:ext>
            </a:extLst>
          </p:cNvPr>
          <p:cNvSpPr txBox="1"/>
          <p:nvPr/>
        </p:nvSpPr>
        <p:spPr>
          <a:xfrm>
            <a:off x="4295775" y="1016512"/>
            <a:ext cx="7200900" cy="707886"/>
          </a:xfrm>
          <a:prstGeom prst="rect">
            <a:avLst/>
          </a:prstGeom>
          <a:noFill/>
        </p:spPr>
        <p:txBody>
          <a:bodyPr wrap="square" rtlCol="0">
            <a:spAutoFit/>
          </a:bodyPr>
          <a:lstStyle/>
          <a:p>
            <a:r>
              <a:rPr lang="pl-PL" sz="4000" b="1" dirty="0"/>
              <a:t>Zalety </a:t>
            </a:r>
            <a:r>
              <a:rPr lang="pl-PL" sz="4000" b="1" dirty="0" err="1"/>
              <a:t>Javascript</a:t>
            </a:r>
            <a:endParaRPr lang="pl-PL" sz="4000" b="1" dirty="0"/>
          </a:p>
        </p:txBody>
      </p:sp>
      <p:sp>
        <p:nvSpPr>
          <p:cNvPr id="11" name="pole tekstowe 10">
            <a:extLst>
              <a:ext uri="{FF2B5EF4-FFF2-40B4-BE49-F238E27FC236}">
                <a16:creationId xmlns:a16="http://schemas.microsoft.com/office/drawing/2014/main" id="{D76BDD27-208B-FC44-A269-24C68399E70E}"/>
              </a:ext>
            </a:extLst>
          </p:cNvPr>
          <p:cNvSpPr txBox="1"/>
          <p:nvPr/>
        </p:nvSpPr>
        <p:spPr>
          <a:xfrm>
            <a:off x="4295775" y="6202461"/>
            <a:ext cx="6219825" cy="307777"/>
          </a:xfrm>
          <a:prstGeom prst="rect">
            <a:avLst/>
          </a:prstGeom>
          <a:noFill/>
        </p:spPr>
        <p:txBody>
          <a:bodyPr wrap="square" rtlCol="0">
            <a:spAutoFit/>
          </a:bodyPr>
          <a:lstStyle/>
          <a:p>
            <a:r>
              <a:rPr lang="pl-PL" sz="1400" dirty="0">
                <a:solidFill>
                  <a:schemeClr val="tx1">
                    <a:alpha val="60000"/>
                  </a:schemeClr>
                </a:solidFill>
              </a:rPr>
              <a:t>https://hostclub.pl/javascript/</a:t>
            </a:r>
          </a:p>
        </p:txBody>
      </p:sp>
      <p:pic>
        <p:nvPicPr>
          <p:cNvPr id="5" name="Picture 4">
            <a:extLst>
              <a:ext uri="{FF2B5EF4-FFF2-40B4-BE49-F238E27FC236}">
                <a16:creationId xmlns:a16="http://schemas.microsoft.com/office/drawing/2014/main" id="{D82A2888-64E6-974A-6C0F-07818D366791}"/>
              </a:ext>
            </a:extLst>
          </p:cNvPr>
          <p:cNvPicPr>
            <a:picLocks noChangeAspect="1"/>
          </p:cNvPicPr>
          <p:nvPr/>
        </p:nvPicPr>
        <p:blipFill>
          <a:blip r:embed="rId3"/>
          <a:stretch>
            <a:fillRect/>
          </a:stretch>
        </p:blipFill>
        <p:spPr>
          <a:xfrm>
            <a:off x="-1" y="1"/>
            <a:ext cx="230909" cy="6858000"/>
          </a:xfrm>
          <a:prstGeom prst="rect">
            <a:avLst/>
          </a:prstGeom>
        </p:spPr>
      </p:pic>
      <p:pic>
        <p:nvPicPr>
          <p:cNvPr id="6" name="Picture 5">
            <a:extLst>
              <a:ext uri="{FF2B5EF4-FFF2-40B4-BE49-F238E27FC236}">
                <a16:creationId xmlns:a16="http://schemas.microsoft.com/office/drawing/2014/main" id="{1DBDD3A0-3796-7BFE-1B26-6EB8C7E18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pic>
        <p:nvPicPr>
          <p:cNvPr id="12" name="Obraz 6">
            <a:extLst>
              <a:ext uri="{FF2B5EF4-FFF2-40B4-BE49-F238E27FC236}">
                <a16:creationId xmlns:a16="http://schemas.microsoft.com/office/drawing/2014/main" id="{C3AE8C2F-7016-057F-2333-B9FF63A023E0}"/>
              </a:ext>
            </a:extLst>
          </p:cNvPr>
          <p:cNvPicPr>
            <a:picLocks noChangeAspect="1"/>
          </p:cNvPicPr>
          <p:nvPr/>
        </p:nvPicPr>
        <p:blipFill>
          <a:blip r:embed="rId5"/>
          <a:stretch>
            <a:fillRect/>
          </a:stretch>
        </p:blipFill>
        <p:spPr>
          <a:xfrm>
            <a:off x="1198747" y="2131855"/>
            <a:ext cx="1918480" cy="1916270"/>
          </a:xfrm>
          <a:prstGeom prst="rect">
            <a:avLst/>
          </a:prstGeom>
        </p:spPr>
      </p:pic>
    </p:spTree>
    <p:extLst>
      <p:ext uri="{BB962C8B-B14F-4D97-AF65-F5344CB8AC3E}">
        <p14:creationId xmlns:p14="http://schemas.microsoft.com/office/powerpoint/2010/main" val="27690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5F76F-8B89-265F-0CAE-F807FCE8029C}"/>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D701C1A-3D04-9213-E916-230AC865C9CF}"/>
              </a:ext>
            </a:extLst>
          </p:cNvPr>
          <p:cNvSpPr>
            <a:spLocks noGrp="1"/>
          </p:cNvSpPr>
          <p:nvPr>
            <p:ph type="sldNum" sz="quarter" idx="12"/>
          </p:nvPr>
        </p:nvSpPr>
        <p:spPr/>
        <p:txBody>
          <a:bodyPr/>
          <a:lstStyle/>
          <a:p>
            <a:fld id="{02DBE118-9CB1-4706-9205-E5601DCF21D9}" type="slidenum">
              <a:rPr lang="pl-PL" smtClean="0"/>
              <a:t>22</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0ED5E033-0633-1870-44B5-D93BED703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8" name="Symbol zastępczy numeru slajdu 1">
            <a:extLst>
              <a:ext uri="{FF2B5EF4-FFF2-40B4-BE49-F238E27FC236}">
                <a16:creationId xmlns:a16="http://schemas.microsoft.com/office/drawing/2014/main" id="{0E24CFF0-6610-2D4A-4685-668303091E1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22</a:t>
            </a:fld>
            <a:endParaRPr lang="pl-PL" dirty="0"/>
          </a:p>
        </p:txBody>
      </p:sp>
      <p:sp>
        <p:nvSpPr>
          <p:cNvPr id="9" name="pole tekstowe 8">
            <a:extLst>
              <a:ext uri="{FF2B5EF4-FFF2-40B4-BE49-F238E27FC236}">
                <a16:creationId xmlns:a16="http://schemas.microsoft.com/office/drawing/2014/main" id="{416EE551-8730-6AFA-60D9-874B9AADC089}"/>
              </a:ext>
            </a:extLst>
          </p:cNvPr>
          <p:cNvSpPr txBox="1"/>
          <p:nvPr/>
        </p:nvSpPr>
        <p:spPr>
          <a:xfrm>
            <a:off x="4295775" y="2255269"/>
            <a:ext cx="7467600" cy="3416320"/>
          </a:xfrm>
          <a:prstGeom prst="rect">
            <a:avLst/>
          </a:prstGeom>
          <a:noFill/>
        </p:spPr>
        <p:txBody>
          <a:bodyPr wrap="square" rtlCol="0">
            <a:spAutoFit/>
          </a:bodyPr>
          <a:lstStyle/>
          <a:p>
            <a:pPr algn="l" fontAlgn="base"/>
            <a:r>
              <a:rPr lang="pl-PL" b="1" i="0" dirty="0">
                <a:effectLst/>
              </a:rPr>
              <a:t>Oto kluczowe wady JavaScript:</a:t>
            </a:r>
            <a:endParaRPr lang="pl-PL" b="0" i="0" dirty="0">
              <a:effectLst/>
            </a:endParaRPr>
          </a:p>
          <a:p>
            <a:pPr algn="l" fontAlgn="base">
              <a:buFont typeface="Arial" panose="020B0604020202020204" pitchFamily="34" charset="0"/>
              <a:buChar char="•"/>
            </a:pPr>
            <a:r>
              <a:rPr lang="pl-PL" b="1" i="0" dirty="0">
                <a:effectLst/>
              </a:rPr>
              <a:t>Niejednoznaczna interpretacja kodu przez przeglądarki – </a:t>
            </a:r>
            <a:r>
              <a:rPr lang="pl-PL" b="0" i="0" dirty="0">
                <a:effectLst/>
              </a:rPr>
              <a:t>Efekt działania tego samego kawałka kodu może wyglądać zupełnie inaczej w Chrome i </a:t>
            </a:r>
            <a:r>
              <a:rPr lang="pl-PL" b="0" i="0" dirty="0" err="1">
                <a:effectLst/>
              </a:rPr>
              <a:t>Firefoxie</a:t>
            </a:r>
            <a:r>
              <a:rPr lang="pl-PL" b="0" i="0" dirty="0">
                <a:effectLst/>
              </a:rPr>
              <a:t>. Nawet napisany zgodnie z wszelkimi zaleceniami kod, może w określonych przypadkach zacząć żyć swoim życiem.</a:t>
            </a:r>
          </a:p>
          <a:p>
            <a:pPr algn="l" fontAlgn="base">
              <a:buFont typeface="Arial" panose="020B0604020202020204" pitchFamily="34" charset="0"/>
              <a:buChar char="•"/>
            </a:pPr>
            <a:r>
              <a:rPr lang="pl-PL" b="1" i="0" dirty="0">
                <a:effectLst/>
              </a:rPr>
              <a:t>Nieustanny rozwój – </a:t>
            </a:r>
            <a:r>
              <a:rPr lang="pl-PL" b="0" i="0" dirty="0">
                <a:effectLst/>
              </a:rPr>
              <a:t>Tak, to także minus. Framework, który stosujemy teraz, może zostać za jakiś czas wyparty przez inny, nowszy, którego trzeba będzie nauczyć się od nowa.</a:t>
            </a:r>
          </a:p>
          <a:p>
            <a:pPr algn="l" fontAlgn="base">
              <a:buFont typeface="Arial" panose="020B0604020202020204" pitchFamily="34" charset="0"/>
              <a:buChar char="•"/>
            </a:pPr>
            <a:r>
              <a:rPr lang="pl-PL" b="1" i="0" dirty="0">
                <a:effectLst/>
              </a:rPr>
              <a:t>Nadużywanie JS przez programistów – </a:t>
            </a:r>
            <a:r>
              <a:rPr lang="pl-PL" b="0" i="0" dirty="0">
                <a:effectLst/>
              </a:rPr>
              <a:t>JavaScript nie nadaje się do używania wszędzie. W miejscach, gdzie potrzebna jest bardzo wysoka wydajność, lepiej z niego zrezygnować, podczas gdy wiele osób implementuje kod JS także tam, co może powodować komplikacje. </a:t>
            </a:r>
          </a:p>
        </p:txBody>
      </p:sp>
      <p:sp>
        <p:nvSpPr>
          <p:cNvPr id="10" name="pole tekstowe 9">
            <a:extLst>
              <a:ext uri="{FF2B5EF4-FFF2-40B4-BE49-F238E27FC236}">
                <a16:creationId xmlns:a16="http://schemas.microsoft.com/office/drawing/2014/main" id="{6F590FAF-1E96-EA9D-FFC2-71B09A648EA4}"/>
              </a:ext>
            </a:extLst>
          </p:cNvPr>
          <p:cNvSpPr txBox="1"/>
          <p:nvPr/>
        </p:nvSpPr>
        <p:spPr>
          <a:xfrm>
            <a:off x="4295775" y="1142023"/>
            <a:ext cx="7200900" cy="707886"/>
          </a:xfrm>
          <a:prstGeom prst="rect">
            <a:avLst/>
          </a:prstGeom>
          <a:noFill/>
        </p:spPr>
        <p:txBody>
          <a:bodyPr wrap="square" rtlCol="0">
            <a:spAutoFit/>
          </a:bodyPr>
          <a:lstStyle/>
          <a:p>
            <a:r>
              <a:rPr lang="pl-PL" sz="4000" b="1" dirty="0"/>
              <a:t>Wady </a:t>
            </a:r>
            <a:r>
              <a:rPr lang="pl-PL" sz="4000" b="1" dirty="0" err="1"/>
              <a:t>Javascript</a:t>
            </a:r>
            <a:endParaRPr lang="pl-PL" sz="4000" b="1" dirty="0"/>
          </a:p>
        </p:txBody>
      </p:sp>
      <p:sp>
        <p:nvSpPr>
          <p:cNvPr id="11" name="pole tekstowe 10">
            <a:extLst>
              <a:ext uri="{FF2B5EF4-FFF2-40B4-BE49-F238E27FC236}">
                <a16:creationId xmlns:a16="http://schemas.microsoft.com/office/drawing/2014/main" id="{F6C862F6-AF31-DB4B-CFFB-3FDD3AE95DFF}"/>
              </a:ext>
            </a:extLst>
          </p:cNvPr>
          <p:cNvSpPr txBox="1"/>
          <p:nvPr/>
        </p:nvSpPr>
        <p:spPr>
          <a:xfrm>
            <a:off x="4315976" y="6077147"/>
            <a:ext cx="6219825" cy="307777"/>
          </a:xfrm>
          <a:prstGeom prst="rect">
            <a:avLst/>
          </a:prstGeom>
          <a:noFill/>
        </p:spPr>
        <p:txBody>
          <a:bodyPr wrap="square" rtlCol="0">
            <a:spAutoFit/>
          </a:bodyPr>
          <a:lstStyle/>
          <a:p>
            <a:r>
              <a:rPr lang="pl-PL" sz="1400" dirty="0">
                <a:solidFill>
                  <a:schemeClr val="tx1">
                    <a:alpha val="60000"/>
                  </a:schemeClr>
                </a:solidFill>
              </a:rPr>
              <a:t>https://hostclub.pl/javascript/</a:t>
            </a:r>
          </a:p>
        </p:txBody>
      </p:sp>
      <p:pic>
        <p:nvPicPr>
          <p:cNvPr id="4" name="Picture 3">
            <a:extLst>
              <a:ext uri="{FF2B5EF4-FFF2-40B4-BE49-F238E27FC236}">
                <a16:creationId xmlns:a16="http://schemas.microsoft.com/office/drawing/2014/main" id="{3690742E-FD8F-47CA-C3E0-4C7378797476}"/>
              </a:ext>
            </a:extLst>
          </p:cNvPr>
          <p:cNvPicPr>
            <a:picLocks noChangeAspect="1"/>
          </p:cNvPicPr>
          <p:nvPr/>
        </p:nvPicPr>
        <p:blipFill>
          <a:blip r:embed="rId3"/>
          <a:stretch>
            <a:fillRect/>
          </a:stretch>
        </p:blipFill>
        <p:spPr>
          <a:xfrm>
            <a:off x="-1" y="1"/>
            <a:ext cx="230909" cy="6858000"/>
          </a:xfrm>
          <a:prstGeom prst="rect">
            <a:avLst/>
          </a:prstGeom>
        </p:spPr>
      </p:pic>
      <p:pic>
        <p:nvPicPr>
          <p:cNvPr id="5" name="Picture 4">
            <a:extLst>
              <a:ext uri="{FF2B5EF4-FFF2-40B4-BE49-F238E27FC236}">
                <a16:creationId xmlns:a16="http://schemas.microsoft.com/office/drawing/2014/main" id="{F2042193-BC45-73D7-B8DC-DD97F78DCF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pic>
        <p:nvPicPr>
          <p:cNvPr id="6" name="Obraz 6">
            <a:extLst>
              <a:ext uri="{FF2B5EF4-FFF2-40B4-BE49-F238E27FC236}">
                <a16:creationId xmlns:a16="http://schemas.microsoft.com/office/drawing/2014/main" id="{14B42C8C-FA8B-7518-06CE-793F444AFC97}"/>
              </a:ext>
            </a:extLst>
          </p:cNvPr>
          <p:cNvPicPr>
            <a:picLocks noChangeAspect="1"/>
          </p:cNvPicPr>
          <p:nvPr/>
        </p:nvPicPr>
        <p:blipFill>
          <a:blip r:embed="rId5"/>
          <a:stretch>
            <a:fillRect/>
          </a:stretch>
        </p:blipFill>
        <p:spPr>
          <a:xfrm>
            <a:off x="1198747" y="2131855"/>
            <a:ext cx="1918480" cy="1916270"/>
          </a:xfrm>
          <a:prstGeom prst="rect">
            <a:avLst/>
          </a:prstGeom>
        </p:spPr>
      </p:pic>
    </p:spTree>
    <p:extLst>
      <p:ext uri="{BB962C8B-B14F-4D97-AF65-F5344CB8AC3E}">
        <p14:creationId xmlns:p14="http://schemas.microsoft.com/office/powerpoint/2010/main" val="862883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2970-09EF-D9E5-F878-E776CF162E78}"/>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8AD1B39F-A3BE-AC8C-FE7F-20D8B4E58D84}"/>
              </a:ext>
            </a:extLst>
          </p:cNvPr>
          <p:cNvSpPr>
            <a:spLocks noGrp="1"/>
          </p:cNvSpPr>
          <p:nvPr>
            <p:ph type="sldNum" sz="quarter" idx="12"/>
          </p:nvPr>
        </p:nvSpPr>
        <p:spPr/>
        <p:txBody>
          <a:bodyPr/>
          <a:lstStyle/>
          <a:p>
            <a:fld id="{02DBE118-9CB1-4706-9205-E5601DCF21D9}" type="slidenum">
              <a:rPr lang="pl-PL" smtClean="0"/>
              <a:t>23</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39893129-7893-D47E-8FC8-A3F502DB8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8" name="Symbol zastępczy numeru slajdu 1">
            <a:extLst>
              <a:ext uri="{FF2B5EF4-FFF2-40B4-BE49-F238E27FC236}">
                <a16:creationId xmlns:a16="http://schemas.microsoft.com/office/drawing/2014/main" id="{5DC3DA4F-2CCF-90B4-28AB-2D1FEF7EC07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pl-PL"/>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DBE118-9CB1-4706-9205-E5601DCF21D9}" type="slidenum">
              <a:rPr lang="pl-PL" smtClean="0"/>
              <a:pPr/>
              <a:t>23</a:t>
            </a:fld>
            <a:endParaRPr lang="pl-PL" dirty="0"/>
          </a:p>
        </p:txBody>
      </p:sp>
      <p:sp>
        <p:nvSpPr>
          <p:cNvPr id="9" name="pole tekstowe 8">
            <a:extLst>
              <a:ext uri="{FF2B5EF4-FFF2-40B4-BE49-F238E27FC236}">
                <a16:creationId xmlns:a16="http://schemas.microsoft.com/office/drawing/2014/main" id="{D27A3C64-2270-F0E3-990A-121A4B9CB1CB}"/>
              </a:ext>
            </a:extLst>
          </p:cNvPr>
          <p:cNvSpPr txBox="1"/>
          <p:nvPr/>
        </p:nvSpPr>
        <p:spPr>
          <a:xfrm>
            <a:off x="4373135" y="2818055"/>
            <a:ext cx="7467600" cy="2585323"/>
          </a:xfrm>
          <a:prstGeom prst="rect">
            <a:avLst/>
          </a:prstGeom>
          <a:noFill/>
        </p:spPr>
        <p:txBody>
          <a:bodyPr wrap="square" rtlCol="0">
            <a:spAutoFit/>
          </a:bodyPr>
          <a:lstStyle/>
          <a:p>
            <a:pPr algn="l"/>
            <a:r>
              <a:rPr lang="pl-PL" b="0" i="0" dirty="0">
                <a:effectLst/>
              </a:rPr>
              <a:t>Charakterystyka języka JavaScript umożliwia stworzenie wielu przydatnych funkcjonalności po stronie przeglądarki internetowej. Właśnie dlatego JavaScript stał się niezwykle doceniany przez programistów Front Endu, którzy mogą dzięki niemu stworzyć zarówno niepowtarzalne efekty, jak i wykorzystać JavaScript do zaprogramowania ważnych funkcji. Z jego pomocą możemy stworzyć np. formularz zgłoszeniowy, czy koszyk w sklepie internetowym.</a:t>
            </a:r>
          </a:p>
          <a:p>
            <a:br>
              <a:rPr lang="pl-PL" b="0" i="0" dirty="0">
                <a:solidFill>
                  <a:srgbClr val="69707E"/>
                </a:solidFill>
                <a:effectLst/>
                <a:latin typeface="Open Sans" panose="020F0502020204030204" pitchFamily="34" charset="0"/>
              </a:rPr>
            </a:br>
            <a:endParaRPr lang="pl-PL" b="0" i="0" dirty="0">
              <a:effectLst/>
            </a:endParaRPr>
          </a:p>
        </p:txBody>
      </p:sp>
      <p:sp>
        <p:nvSpPr>
          <p:cNvPr id="10" name="pole tekstowe 9">
            <a:extLst>
              <a:ext uri="{FF2B5EF4-FFF2-40B4-BE49-F238E27FC236}">
                <a16:creationId xmlns:a16="http://schemas.microsoft.com/office/drawing/2014/main" id="{4A64DF10-FA5E-33AE-E3CF-A8E618603AD4}"/>
              </a:ext>
            </a:extLst>
          </p:cNvPr>
          <p:cNvSpPr txBox="1"/>
          <p:nvPr/>
        </p:nvSpPr>
        <p:spPr>
          <a:xfrm>
            <a:off x="4373135" y="1511140"/>
            <a:ext cx="7200900" cy="707886"/>
          </a:xfrm>
          <a:prstGeom prst="rect">
            <a:avLst/>
          </a:prstGeom>
          <a:noFill/>
        </p:spPr>
        <p:txBody>
          <a:bodyPr wrap="square" rtlCol="0">
            <a:spAutoFit/>
          </a:bodyPr>
          <a:lstStyle/>
          <a:p>
            <a:r>
              <a:rPr lang="pl-PL" sz="4000" b="1" dirty="0"/>
              <a:t>Przykłady zastosowań</a:t>
            </a:r>
          </a:p>
        </p:txBody>
      </p:sp>
      <p:sp>
        <p:nvSpPr>
          <p:cNvPr id="11" name="pole tekstowe 10">
            <a:extLst>
              <a:ext uri="{FF2B5EF4-FFF2-40B4-BE49-F238E27FC236}">
                <a16:creationId xmlns:a16="http://schemas.microsoft.com/office/drawing/2014/main" id="{67717D5B-1899-8C7B-F4DB-757506C7CA73}"/>
              </a:ext>
            </a:extLst>
          </p:cNvPr>
          <p:cNvSpPr txBox="1"/>
          <p:nvPr/>
        </p:nvSpPr>
        <p:spPr>
          <a:xfrm>
            <a:off x="4373135" y="6202461"/>
            <a:ext cx="6219825" cy="307777"/>
          </a:xfrm>
          <a:prstGeom prst="rect">
            <a:avLst/>
          </a:prstGeom>
          <a:noFill/>
        </p:spPr>
        <p:txBody>
          <a:bodyPr wrap="square" rtlCol="0">
            <a:spAutoFit/>
          </a:bodyPr>
          <a:lstStyle/>
          <a:p>
            <a:r>
              <a:rPr lang="pl-PL" sz="1400" dirty="0">
                <a:solidFill>
                  <a:schemeClr val="tx1">
                    <a:alpha val="60000"/>
                  </a:schemeClr>
                </a:solidFill>
              </a:rPr>
              <a:t>https://www.proformat.pl/blog/do-czego-wykorzystuje-sie-javascript/</a:t>
            </a:r>
          </a:p>
        </p:txBody>
      </p:sp>
      <p:pic>
        <p:nvPicPr>
          <p:cNvPr id="4" name="Picture 3">
            <a:extLst>
              <a:ext uri="{FF2B5EF4-FFF2-40B4-BE49-F238E27FC236}">
                <a16:creationId xmlns:a16="http://schemas.microsoft.com/office/drawing/2014/main" id="{5166D20E-C7E3-2912-8DCD-72E574D7719C}"/>
              </a:ext>
            </a:extLst>
          </p:cNvPr>
          <p:cNvPicPr>
            <a:picLocks noChangeAspect="1"/>
          </p:cNvPicPr>
          <p:nvPr/>
        </p:nvPicPr>
        <p:blipFill>
          <a:blip r:embed="rId3"/>
          <a:stretch>
            <a:fillRect/>
          </a:stretch>
        </p:blipFill>
        <p:spPr>
          <a:xfrm>
            <a:off x="-1" y="1"/>
            <a:ext cx="230909" cy="6858000"/>
          </a:xfrm>
          <a:prstGeom prst="rect">
            <a:avLst/>
          </a:prstGeom>
        </p:spPr>
      </p:pic>
      <p:pic>
        <p:nvPicPr>
          <p:cNvPr id="5" name="Picture 4">
            <a:extLst>
              <a:ext uri="{FF2B5EF4-FFF2-40B4-BE49-F238E27FC236}">
                <a16:creationId xmlns:a16="http://schemas.microsoft.com/office/drawing/2014/main" id="{23E21454-0919-C6C4-8CD9-66DE7AA48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230909" cy="6857999"/>
          </a:xfrm>
          <a:prstGeom prst="rect">
            <a:avLst/>
          </a:prstGeom>
        </p:spPr>
      </p:pic>
      <p:pic>
        <p:nvPicPr>
          <p:cNvPr id="6" name="Obraz 6">
            <a:extLst>
              <a:ext uri="{FF2B5EF4-FFF2-40B4-BE49-F238E27FC236}">
                <a16:creationId xmlns:a16="http://schemas.microsoft.com/office/drawing/2014/main" id="{CC42C4C8-06FF-B4D1-20FD-276BEE6D32B6}"/>
              </a:ext>
            </a:extLst>
          </p:cNvPr>
          <p:cNvPicPr>
            <a:picLocks noChangeAspect="1"/>
          </p:cNvPicPr>
          <p:nvPr/>
        </p:nvPicPr>
        <p:blipFill>
          <a:blip r:embed="rId5"/>
          <a:stretch>
            <a:fillRect/>
          </a:stretch>
        </p:blipFill>
        <p:spPr>
          <a:xfrm>
            <a:off x="1198747" y="2131855"/>
            <a:ext cx="1918480" cy="1916270"/>
          </a:xfrm>
          <a:prstGeom prst="rect">
            <a:avLst/>
          </a:prstGeom>
        </p:spPr>
      </p:pic>
    </p:spTree>
    <p:extLst>
      <p:ext uri="{BB962C8B-B14F-4D97-AF65-F5344CB8AC3E}">
        <p14:creationId xmlns:p14="http://schemas.microsoft.com/office/powerpoint/2010/main" val="2593452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611CAE9-A0DB-5A46-142C-65C276CFBA52}"/>
              </a:ext>
            </a:extLst>
          </p:cNvPr>
          <p:cNvSpPr>
            <a:spLocks noGrp="1"/>
          </p:cNvSpPr>
          <p:nvPr>
            <p:ph type="sldNum" sz="quarter" idx="12"/>
          </p:nvPr>
        </p:nvSpPr>
        <p:spPr/>
        <p:txBody>
          <a:bodyPr/>
          <a:lstStyle/>
          <a:p>
            <a:fld id="{02DBE118-9CB1-4706-9205-E5601DCF21D9}" type="slidenum">
              <a:rPr lang="pl-PL" smtClean="0"/>
              <a:t>24</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7DE64B81-3BA4-2F0A-B318-4AB19C97C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F5793ABF-DC5A-5AA0-BAF5-4461368545C0}"/>
              </a:ext>
            </a:extLst>
          </p:cNvPr>
          <p:cNvSpPr txBox="1"/>
          <p:nvPr/>
        </p:nvSpPr>
        <p:spPr>
          <a:xfrm>
            <a:off x="4525645" y="2015480"/>
            <a:ext cx="6228080" cy="3693319"/>
          </a:xfrm>
          <a:prstGeom prst="rect">
            <a:avLst/>
          </a:prstGeom>
          <a:noFill/>
        </p:spPr>
        <p:txBody>
          <a:bodyPr wrap="square" rtlCol="0">
            <a:spAutoFit/>
          </a:bodyPr>
          <a:lstStyle/>
          <a:p>
            <a:pPr algn="l"/>
            <a:r>
              <a:rPr lang="pl-PL" b="0" i="0" dirty="0" err="1">
                <a:solidFill>
                  <a:srgbClr val="000000"/>
                </a:solidFill>
                <a:effectLst/>
              </a:rPr>
              <a:t>TypeScript</a:t>
            </a:r>
            <a:r>
              <a:rPr lang="pl-PL" b="0" i="0" dirty="0">
                <a:solidFill>
                  <a:srgbClr val="000000"/>
                </a:solidFill>
                <a:effectLst/>
              </a:rPr>
              <a:t> to język programowania stworzony przez Microsoft w 2012 roku. Jego twórcą jest Anders </a:t>
            </a:r>
            <a:r>
              <a:rPr lang="pl-PL" b="0" i="0" dirty="0" err="1">
                <a:solidFill>
                  <a:srgbClr val="000000"/>
                </a:solidFill>
                <a:effectLst/>
              </a:rPr>
              <a:t>Hejlsberg</a:t>
            </a:r>
            <a:r>
              <a:rPr lang="pl-PL" b="0" i="0" dirty="0">
                <a:solidFill>
                  <a:srgbClr val="000000"/>
                </a:solidFill>
                <a:effectLst/>
              </a:rPr>
              <a:t>, znany również jako ojciec języka C#. </a:t>
            </a:r>
            <a:r>
              <a:rPr lang="pl-PL" b="1" i="0" dirty="0" err="1">
                <a:solidFill>
                  <a:srgbClr val="000000"/>
                </a:solidFill>
                <a:effectLst/>
              </a:rPr>
              <a:t>TypeScript</a:t>
            </a:r>
            <a:r>
              <a:rPr lang="pl-PL" b="1" i="0" dirty="0">
                <a:solidFill>
                  <a:srgbClr val="000000"/>
                </a:solidFill>
                <a:effectLst/>
              </a:rPr>
              <a:t> jest nadzbiorem </a:t>
            </a:r>
            <a:r>
              <a:rPr lang="pl-PL" b="1" i="0" dirty="0" err="1">
                <a:solidFill>
                  <a:srgbClr val="000000"/>
                </a:solidFill>
                <a:effectLst/>
              </a:rPr>
              <a:t>JavaScriptu</a:t>
            </a:r>
            <a:r>
              <a:rPr lang="pl-PL" b="1" i="0" dirty="0">
                <a:solidFill>
                  <a:srgbClr val="000000"/>
                </a:solidFill>
                <a:effectLst/>
              </a:rPr>
              <a:t>, co oznacza, że każdy poprawny kod JS jest równocześnie poprawnym kodem TS.</a:t>
            </a:r>
            <a:r>
              <a:rPr lang="pl-PL" b="0" i="0" dirty="0">
                <a:solidFill>
                  <a:srgbClr val="000000"/>
                </a:solidFill>
                <a:effectLst/>
              </a:rPr>
              <a:t> W praktyce </a:t>
            </a:r>
            <a:r>
              <a:rPr lang="pl-PL" b="0" i="0" dirty="0" err="1">
                <a:solidFill>
                  <a:srgbClr val="000000"/>
                </a:solidFill>
                <a:effectLst/>
              </a:rPr>
              <a:t>TypeScript</a:t>
            </a:r>
            <a:r>
              <a:rPr lang="pl-PL" b="0" i="0" dirty="0">
                <a:solidFill>
                  <a:srgbClr val="000000"/>
                </a:solidFill>
                <a:effectLst/>
              </a:rPr>
              <a:t> rozszerza możliwości </a:t>
            </a:r>
            <a:r>
              <a:rPr lang="pl-PL" b="0" i="0" dirty="0" err="1">
                <a:solidFill>
                  <a:srgbClr val="000000"/>
                </a:solidFill>
                <a:effectLst/>
              </a:rPr>
              <a:t>JavaScriptu</a:t>
            </a:r>
            <a:r>
              <a:rPr lang="pl-PL" b="0" i="0" dirty="0">
                <a:solidFill>
                  <a:srgbClr val="000000"/>
                </a:solidFill>
                <a:effectLst/>
              </a:rPr>
              <a:t> o opcjonalne statyczne typowanie, nowe struktury danych, takie jak </a:t>
            </a:r>
            <a:r>
              <a:rPr lang="pl-PL" b="0" i="0" dirty="0" err="1">
                <a:solidFill>
                  <a:srgbClr val="000000"/>
                </a:solidFill>
                <a:effectLst/>
              </a:rPr>
              <a:t>Enumy</a:t>
            </a:r>
            <a:r>
              <a:rPr lang="pl-PL" b="0" i="0" dirty="0">
                <a:solidFill>
                  <a:srgbClr val="000000"/>
                </a:solidFill>
                <a:effectLst/>
              </a:rPr>
              <a:t> i Klasy, oraz inne funkcje wymienione w dalszej części artykułu. TS posiada też aktywną społeczność programistów tworzących biblioteki, które ułatwiają pracę programistom poprzez dodawanie typowania do już istniejących projektów JS. Dzięki temu są one przystosowane do pracy z </a:t>
            </a:r>
            <a:r>
              <a:rPr lang="pl-PL" b="0" i="0" dirty="0" err="1">
                <a:solidFill>
                  <a:srgbClr val="000000"/>
                </a:solidFill>
                <a:effectLst/>
              </a:rPr>
              <a:t>TypeScriptem</a:t>
            </a:r>
            <a:r>
              <a:rPr lang="pl-PL" b="0" i="0" dirty="0">
                <a:solidFill>
                  <a:srgbClr val="000000"/>
                </a:solidFill>
                <a:effectLst/>
              </a:rPr>
              <a:t>.</a:t>
            </a:r>
          </a:p>
        </p:txBody>
      </p:sp>
      <p:sp>
        <p:nvSpPr>
          <p:cNvPr id="7" name="pole tekstowe 6">
            <a:extLst>
              <a:ext uri="{FF2B5EF4-FFF2-40B4-BE49-F238E27FC236}">
                <a16:creationId xmlns:a16="http://schemas.microsoft.com/office/drawing/2014/main" id="{9B9A244D-0A15-65C0-75AA-BAE2AF7411BC}"/>
              </a:ext>
            </a:extLst>
          </p:cNvPr>
          <p:cNvSpPr txBox="1"/>
          <p:nvPr/>
        </p:nvSpPr>
        <p:spPr>
          <a:xfrm>
            <a:off x="4525645" y="1014839"/>
            <a:ext cx="6391275" cy="769441"/>
          </a:xfrm>
          <a:prstGeom prst="rect">
            <a:avLst/>
          </a:prstGeom>
          <a:noFill/>
        </p:spPr>
        <p:txBody>
          <a:bodyPr wrap="square" rtlCol="0">
            <a:spAutoFit/>
          </a:bodyPr>
          <a:lstStyle/>
          <a:p>
            <a:pPr algn="l"/>
            <a:r>
              <a:rPr lang="pl-PL" sz="4400" b="1" i="0" dirty="0">
                <a:solidFill>
                  <a:srgbClr val="000000"/>
                </a:solidFill>
                <a:effectLst/>
              </a:rPr>
              <a:t>Co to jest </a:t>
            </a:r>
            <a:r>
              <a:rPr lang="pl-PL" sz="4400" b="1" i="0" dirty="0" err="1">
                <a:solidFill>
                  <a:srgbClr val="000000"/>
                </a:solidFill>
                <a:effectLst/>
              </a:rPr>
              <a:t>TypeScript</a:t>
            </a:r>
            <a:r>
              <a:rPr lang="pl-PL" sz="4400" b="1" i="0" dirty="0">
                <a:solidFill>
                  <a:srgbClr val="000000"/>
                </a:solidFill>
                <a:effectLst/>
              </a:rPr>
              <a:t>?</a:t>
            </a:r>
          </a:p>
        </p:txBody>
      </p:sp>
      <p:sp>
        <p:nvSpPr>
          <p:cNvPr id="8" name="pole tekstowe 7">
            <a:extLst>
              <a:ext uri="{FF2B5EF4-FFF2-40B4-BE49-F238E27FC236}">
                <a16:creationId xmlns:a16="http://schemas.microsoft.com/office/drawing/2014/main" id="{333F8041-9F43-D6F9-AB1C-BE1430A7E76E}"/>
              </a:ext>
            </a:extLst>
          </p:cNvPr>
          <p:cNvSpPr txBox="1"/>
          <p:nvPr/>
        </p:nvSpPr>
        <p:spPr>
          <a:xfrm>
            <a:off x="4525645" y="5763270"/>
            <a:ext cx="6228080" cy="261610"/>
          </a:xfrm>
          <a:prstGeom prst="rect">
            <a:avLst/>
          </a:prstGeom>
          <a:noFill/>
        </p:spPr>
        <p:txBody>
          <a:bodyPr wrap="square" rtlCol="0">
            <a:spAutoFit/>
          </a:bodyPr>
          <a:lstStyle/>
          <a:p>
            <a:r>
              <a:rPr lang="pl-PL" sz="1100" dirty="0">
                <a:solidFill>
                  <a:schemeClr val="tx1">
                    <a:alpha val="60000"/>
                  </a:schemeClr>
                </a:solidFill>
              </a:rPr>
              <a:t>https://www.droptica.pl/blog/co-jest-typescript-i-dlaczego-sprawdzi-sie-w-twoich-projektach/</a:t>
            </a:r>
          </a:p>
        </p:txBody>
      </p:sp>
      <p:pic>
        <p:nvPicPr>
          <p:cNvPr id="4" name="Picture 3">
            <a:extLst>
              <a:ext uri="{FF2B5EF4-FFF2-40B4-BE49-F238E27FC236}">
                <a16:creationId xmlns:a16="http://schemas.microsoft.com/office/drawing/2014/main" id="{6D5B2F5F-4EFA-6091-AE1A-391CF1A96378}"/>
              </a:ext>
            </a:extLst>
          </p:cNvPr>
          <p:cNvPicPr>
            <a:picLocks noChangeAspect="1"/>
          </p:cNvPicPr>
          <p:nvPr/>
        </p:nvPicPr>
        <p:blipFill>
          <a:blip r:embed="rId3"/>
          <a:stretch>
            <a:fillRect/>
          </a:stretch>
        </p:blipFill>
        <p:spPr>
          <a:xfrm>
            <a:off x="-1" y="1"/>
            <a:ext cx="230909" cy="6858000"/>
          </a:xfrm>
          <a:prstGeom prst="rect">
            <a:avLst/>
          </a:prstGeom>
        </p:spPr>
      </p:pic>
      <p:pic>
        <p:nvPicPr>
          <p:cNvPr id="11" name="Picture 10">
            <a:extLst>
              <a:ext uri="{FF2B5EF4-FFF2-40B4-BE49-F238E27FC236}">
                <a16:creationId xmlns:a16="http://schemas.microsoft.com/office/drawing/2014/main" id="{52FA3DC7-90A3-27CB-B458-4F4E34098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909" cy="6857999"/>
          </a:xfrm>
          <a:prstGeom prst="rect">
            <a:avLst/>
          </a:prstGeom>
        </p:spPr>
      </p:pic>
      <p:pic>
        <p:nvPicPr>
          <p:cNvPr id="13" name="Obraz 4" descr="Obraz zawierający zrzut ekranu, Grafika, Czcionka, symbol&#10;&#10;Opis wygenerowany automatycznie">
            <a:extLst>
              <a:ext uri="{FF2B5EF4-FFF2-40B4-BE49-F238E27FC236}">
                <a16:creationId xmlns:a16="http://schemas.microsoft.com/office/drawing/2014/main" id="{6EC34054-06A7-2BA2-12FE-AFEDA2E4E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096" y="2263140"/>
            <a:ext cx="2108200" cy="2108200"/>
          </a:xfrm>
          <a:prstGeom prst="rect">
            <a:avLst/>
          </a:prstGeom>
        </p:spPr>
      </p:pic>
    </p:spTree>
    <p:extLst>
      <p:ext uri="{BB962C8B-B14F-4D97-AF65-F5344CB8AC3E}">
        <p14:creationId xmlns:p14="http://schemas.microsoft.com/office/powerpoint/2010/main" val="2461649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88B59-78F1-7DEB-D0C3-76F3FAE7A173}"/>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BBD8442A-E064-82C5-6D78-9D219C63E973}"/>
              </a:ext>
            </a:extLst>
          </p:cNvPr>
          <p:cNvSpPr>
            <a:spLocks noGrp="1"/>
          </p:cNvSpPr>
          <p:nvPr>
            <p:ph type="sldNum" sz="quarter" idx="12"/>
          </p:nvPr>
        </p:nvSpPr>
        <p:spPr/>
        <p:txBody>
          <a:bodyPr/>
          <a:lstStyle/>
          <a:p>
            <a:fld id="{02DBE118-9CB1-4706-9205-E5601DCF21D9}" type="slidenum">
              <a:rPr lang="pl-PL" smtClean="0"/>
              <a:t>25</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3B2A2229-A780-50FD-71D8-91754153E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DCC2D054-E71B-B982-D58A-F1816F150378}"/>
              </a:ext>
            </a:extLst>
          </p:cNvPr>
          <p:cNvSpPr txBox="1"/>
          <p:nvPr/>
        </p:nvSpPr>
        <p:spPr>
          <a:xfrm>
            <a:off x="4525645" y="3022229"/>
            <a:ext cx="6228080" cy="1754326"/>
          </a:xfrm>
          <a:prstGeom prst="rect">
            <a:avLst/>
          </a:prstGeom>
          <a:noFill/>
        </p:spPr>
        <p:txBody>
          <a:bodyPr wrap="square" rtlCol="0">
            <a:spAutoFit/>
          </a:bodyPr>
          <a:lstStyle/>
          <a:p>
            <a:pPr algn="l"/>
            <a:r>
              <a:rPr lang="pl-PL" b="0" i="0" dirty="0" err="1">
                <a:solidFill>
                  <a:srgbClr val="000000"/>
                </a:solidFill>
                <a:effectLst/>
              </a:rPr>
              <a:t>TypeScript</a:t>
            </a:r>
            <a:r>
              <a:rPr lang="pl-PL" b="0" i="0" dirty="0">
                <a:solidFill>
                  <a:srgbClr val="000000"/>
                </a:solidFill>
                <a:effectLst/>
              </a:rPr>
              <a:t> zapewnia wiele korzyści, które przekładają się na lepszą jakość kodu, większą produktywność doświadczonych programistów i szybsze tempo pracy. Użycie TS w projektach pozwala na skorzystanie z jego zaawansowanych funkcji i elastyczności, dlatego staje się coraz bardziej popularnym językiem wśród deweloperów. </a:t>
            </a:r>
          </a:p>
        </p:txBody>
      </p:sp>
      <p:sp>
        <p:nvSpPr>
          <p:cNvPr id="7" name="pole tekstowe 6">
            <a:extLst>
              <a:ext uri="{FF2B5EF4-FFF2-40B4-BE49-F238E27FC236}">
                <a16:creationId xmlns:a16="http://schemas.microsoft.com/office/drawing/2014/main" id="{69C520D9-5FD4-FE1B-F9F6-0CE168DEB1A6}"/>
              </a:ext>
            </a:extLst>
          </p:cNvPr>
          <p:cNvSpPr txBox="1"/>
          <p:nvPr/>
        </p:nvSpPr>
        <p:spPr>
          <a:xfrm>
            <a:off x="4525645" y="1616809"/>
            <a:ext cx="7361555" cy="1200329"/>
          </a:xfrm>
          <a:prstGeom prst="rect">
            <a:avLst/>
          </a:prstGeom>
          <a:noFill/>
        </p:spPr>
        <p:txBody>
          <a:bodyPr wrap="square" rtlCol="0">
            <a:spAutoFit/>
          </a:bodyPr>
          <a:lstStyle/>
          <a:p>
            <a:pPr algn="l"/>
            <a:r>
              <a:rPr lang="pl-PL" sz="3600" b="1" i="0" dirty="0">
                <a:solidFill>
                  <a:srgbClr val="000000"/>
                </a:solidFill>
                <a:effectLst/>
              </a:rPr>
              <a:t>Dlaczego warto używać </a:t>
            </a:r>
            <a:r>
              <a:rPr lang="pl-PL" sz="3600" b="1" i="0" dirty="0" err="1">
                <a:solidFill>
                  <a:srgbClr val="000000"/>
                </a:solidFill>
                <a:effectLst/>
              </a:rPr>
              <a:t>TypeScriptu</a:t>
            </a:r>
            <a:r>
              <a:rPr lang="pl-PL" sz="3600" b="1" i="0" dirty="0">
                <a:solidFill>
                  <a:srgbClr val="000000"/>
                </a:solidFill>
                <a:effectLst/>
              </a:rPr>
              <a:t>?</a:t>
            </a:r>
          </a:p>
        </p:txBody>
      </p:sp>
      <p:sp>
        <p:nvSpPr>
          <p:cNvPr id="8" name="pole tekstowe 7">
            <a:extLst>
              <a:ext uri="{FF2B5EF4-FFF2-40B4-BE49-F238E27FC236}">
                <a16:creationId xmlns:a16="http://schemas.microsoft.com/office/drawing/2014/main" id="{83C5BAA5-E340-7038-503E-362573CD30FC}"/>
              </a:ext>
            </a:extLst>
          </p:cNvPr>
          <p:cNvSpPr txBox="1"/>
          <p:nvPr/>
        </p:nvSpPr>
        <p:spPr>
          <a:xfrm>
            <a:off x="4525645" y="5800725"/>
            <a:ext cx="6228080" cy="261610"/>
          </a:xfrm>
          <a:prstGeom prst="rect">
            <a:avLst/>
          </a:prstGeom>
          <a:noFill/>
        </p:spPr>
        <p:txBody>
          <a:bodyPr wrap="square" rtlCol="0">
            <a:spAutoFit/>
          </a:bodyPr>
          <a:lstStyle/>
          <a:p>
            <a:r>
              <a:rPr lang="pl-PL" sz="1100" dirty="0">
                <a:solidFill>
                  <a:schemeClr val="tx1">
                    <a:alpha val="59000"/>
                  </a:schemeClr>
                </a:solidFill>
              </a:rPr>
              <a:t>https://www.droptica.pl/blog/co-jest-typescript-i-dlaczego-sprawdzi-sie-w-twoich-projektach/</a:t>
            </a:r>
          </a:p>
        </p:txBody>
      </p:sp>
      <p:pic>
        <p:nvPicPr>
          <p:cNvPr id="4" name="Picture 3">
            <a:extLst>
              <a:ext uri="{FF2B5EF4-FFF2-40B4-BE49-F238E27FC236}">
                <a16:creationId xmlns:a16="http://schemas.microsoft.com/office/drawing/2014/main" id="{1C530077-D3BC-4D2D-8649-82590127DE35}"/>
              </a:ext>
            </a:extLst>
          </p:cNvPr>
          <p:cNvPicPr>
            <a:picLocks noChangeAspect="1"/>
          </p:cNvPicPr>
          <p:nvPr/>
        </p:nvPicPr>
        <p:blipFill>
          <a:blip r:embed="rId3"/>
          <a:stretch>
            <a:fillRect/>
          </a:stretch>
        </p:blipFill>
        <p:spPr>
          <a:xfrm>
            <a:off x="-1" y="1"/>
            <a:ext cx="230909" cy="6858000"/>
          </a:xfrm>
          <a:prstGeom prst="rect">
            <a:avLst/>
          </a:prstGeom>
        </p:spPr>
      </p:pic>
      <p:pic>
        <p:nvPicPr>
          <p:cNvPr id="10" name="Picture 9">
            <a:extLst>
              <a:ext uri="{FF2B5EF4-FFF2-40B4-BE49-F238E27FC236}">
                <a16:creationId xmlns:a16="http://schemas.microsoft.com/office/drawing/2014/main" id="{A3000A24-77B7-DED7-E3DB-7703D7109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909" cy="6857999"/>
          </a:xfrm>
          <a:prstGeom prst="rect">
            <a:avLst/>
          </a:prstGeom>
        </p:spPr>
      </p:pic>
      <p:pic>
        <p:nvPicPr>
          <p:cNvPr id="11" name="Obraz 4" descr="Obraz zawierający zrzut ekranu, Grafika, Czcionka, symbol&#10;&#10;Opis wygenerowany automatycznie">
            <a:extLst>
              <a:ext uri="{FF2B5EF4-FFF2-40B4-BE49-F238E27FC236}">
                <a16:creationId xmlns:a16="http://schemas.microsoft.com/office/drawing/2014/main" id="{272C38FD-1447-AE4F-CB92-0C3B841D13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096" y="2263140"/>
            <a:ext cx="2108200" cy="2108200"/>
          </a:xfrm>
          <a:prstGeom prst="rect">
            <a:avLst/>
          </a:prstGeom>
        </p:spPr>
      </p:pic>
    </p:spTree>
    <p:extLst>
      <p:ext uri="{BB962C8B-B14F-4D97-AF65-F5344CB8AC3E}">
        <p14:creationId xmlns:p14="http://schemas.microsoft.com/office/powerpoint/2010/main" val="4095814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A968-E3E3-66A4-9AA2-CB2F8A76A06C}"/>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76E79B30-0860-0F04-5A38-5ED8D6E03C2E}"/>
              </a:ext>
            </a:extLst>
          </p:cNvPr>
          <p:cNvSpPr>
            <a:spLocks noGrp="1"/>
          </p:cNvSpPr>
          <p:nvPr>
            <p:ph type="sldNum" sz="quarter" idx="12"/>
          </p:nvPr>
        </p:nvSpPr>
        <p:spPr/>
        <p:txBody>
          <a:bodyPr/>
          <a:lstStyle/>
          <a:p>
            <a:fld id="{02DBE118-9CB1-4706-9205-E5601DCF21D9}" type="slidenum">
              <a:rPr lang="pl-PL" smtClean="0"/>
              <a:t>26</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F6E19D9A-833D-2A5A-A1E2-C487641B9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7C3DE9B5-560F-91C4-6881-DC595A4FA24A}"/>
              </a:ext>
            </a:extLst>
          </p:cNvPr>
          <p:cNvSpPr txBox="1"/>
          <p:nvPr/>
        </p:nvSpPr>
        <p:spPr>
          <a:xfrm>
            <a:off x="4525645" y="2015480"/>
            <a:ext cx="6228080" cy="3754874"/>
          </a:xfrm>
          <a:prstGeom prst="rect">
            <a:avLst/>
          </a:prstGeom>
          <a:noFill/>
        </p:spPr>
        <p:txBody>
          <a:bodyPr wrap="square" rtlCol="0">
            <a:spAutoFit/>
          </a:bodyPr>
          <a:lstStyle/>
          <a:p>
            <a:pPr algn="l">
              <a:buFont typeface="+mj-lt"/>
              <a:buAutoNum type="arabicPeriod"/>
            </a:pPr>
            <a:r>
              <a:rPr lang="pl-PL" sz="1400" b="1" i="0" dirty="0">
                <a:solidFill>
                  <a:srgbClr val="0D0D0D"/>
                </a:solidFill>
                <a:effectLst/>
              </a:rPr>
              <a:t>Natychmiastowe wykrywanie błędów typowania:</a:t>
            </a:r>
            <a:r>
              <a:rPr lang="pl-PL" sz="1400" b="0" i="0" dirty="0">
                <a:solidFill>
                  <a:srgbClr val="0D0D0D"/>
                </a:solidFill>
                <a:effectLst/>
              </a:rPr>
              <a:t> Dzięki statycznemu typowaniu, </a:t>
            </a:r>
            <a:r>
              <a:rPr lang="pl-PL" sz="1400" b="0" i="0" dirty="0" err="1">
                <a:solidFill>
                  <a:srgbClr val="0D0D0D"/>
                </a:solidFill>
                <a:effectLst/>
              </a:rPr>
              <a:t>TypeScript</a:t>
            </a:r>
            <a:r>
              <a:rPr lang="pl-PL" sz="1400" b="0" i="0" dirty="0">
                <a:solidFill>
                  <a:srgbClr val="0D0D0D"/>
                </a:solidFill>
                <a:effectLst/>
              </a:rPr>
              <a:t> błyskawicznie identyfikuje błędy typów i nazewnictwa zmiennych.</a:t>
            </a:r>
          </a:p>
          <a:p>
            <a:pPr algn="l">
              <a:buFont typeface="+mj-lt"/>
              <a:buAutoNum type="arabicPeriod"/>
            </a:pPr>
            <a:r>
              <a:rPr lang="pl-PL" sz="1400" b="1" i="0" dirty="0">
                <a:solidFill>
                  <a:srgbClr val="0D0D0D"/>
                </a:solidFill>
                <a:effectLst/>
              </a:rPr>
              <a:t>Lepsza czytelność kodu:</a:t>
            </a:r>
            <a:r>
              <a:rPr lang="pl-PL" sz="1400" b="0" i="0" dirty="0">
                <a:solidFill>
                  <a:srgbClr val="0D0D0D"/>
                </a:solidFill>
                <a:effectLst/>
              </a:rPr>
              <a:t> </a:t>
            </a:r>
            <a:r>
              <a:rPr lang="pl-PL" sz="1400" b="0" i="0" dirty="0" err="1">
                <a:solidFill>
                  <a:srgbClr val="0D0D0D"/>
                </a:solidFill>
                <a:effectLst/>
              </a:rPr>
              <a:t>TypeScript</a:t>
            </a:r>
            <a:r>
              <a:rPr lang="pl-PL" sz="1400" b="0" i="0" dirty="0">
                <a:solidFill>
                  <a:srgbClr val="0D0D0D"/>
                </a:solidFill>
                <a:effectLst/>
              </a:rPr>
              <a:t> wprowadza interfejsy, klasy i </a:t>
            </a:r>
            <a:r>
              <a:rPr lang="pl-PL" sz="1400" b="0" i="0" dirty="0" err="1">
                <a:solidFill>
                  <a:srgbClr val="0D0D0D"/>
                </a:solidFill>
                <a:effectLst/>
              </a:rPr>
              <a:t>dekoratory</a:t>
            </a:r>
            <a:r>
              <a:rPr lang="pl-PL" sz="1400" b="0" i="0" dirty="0">
                <a:solidFill>
                  <a:srgbClr val="0D0D0D"/>
                </a:solidFill>
                <a:effectLst/>
              </a:rPr>
              <a:t>, co ułatwia organizację kodu i zwiększa przejrzystość dla innych programistów.</a:t>
            </a:r>
          </a:p>
          <a:p>
            <a:pPr algn="l">
              <a:buFont typeface="+mj-lt"/>
              <a:buAutoNum type="arabicPeriod"/>
            </a:pPr>
            <a:r>
              <a:rPr lang="pl-PL" sz="1400" b="1" i="0" dirty="0">
                <a:solidFill>
                  <a:srgbClr val="0D0D0D"/>
                </a:solidFill>
                <a:effectLst/>
              </a:rPr>
              <a:t>Łatwiejsze </a:t>
            </a:r>
            <a:r>
              <a:rPr lang="pl-PL" sz="1400" b="1" i="0" dirty="0" err="1">
                <a:solidFill>
                  <a:srgbClr val="0D0D0D"/>
                </a:solidFill>
                <a:effectLst/>
              </a:rPr>
              <a:t>refaktoryzacje</a:t>
            </a:r>
            <a:r>
              <a:rPr lang="pl-PL" sz="1400" b="1" i="0" dirty="0">
                <a:solidFill>
                  <a:srgbClr val="0D0D0D"/>
                </a:solidFill>
                <a:effectLst/>
              </a:rPr>
              <a:t>:</a:t>
            </a:r>
            <a:r>
              <a:rPr lang="pl-PL" sz="1400" b="0" i="0" dirty="0">
                <a:solidFill>
                  <a:srgbClr val="0D0D0D"/>
                </a:solidFill>
                <a:effectLst/>
              </a:rPr>
              <a:t> Statyczne typowanie oraz wsparcie narzędziowe ułatwiają </a:t>
            </a:r>
            <a:r>
              <a:rPr lang="pl-PL" sz="1400" b="0" i="0" dirty="0" err="1">
                <a:solidFill>
                  <a:srgbClr val="0D0D0D"/>
                </a:solidFill>
                <a:effectLst/>
              </a:rPr>
              <a:t>refaktoryzację</a:t>
            </a:r>
            <a:r>
              <a:rPr lang="pl-PL" sz="1400" b="0" i="0" dirty="0">
                <a:solidFill>
                  <a:srgbClr val="0D0D0D"/>
                </a:solidFill>
                <a:effectLst/>
              </a:rPr>
              <a:t> kodu, zwłaszcza w dużych projektach.</a:t>
            </a:r>
          </a:p>
          <a:p>
            <a:pPr algn="l">
              <a:buFont typeface="+mj-lt"/>
              <a:buAutoNum type="arabicPeriod"/>
            </a:pPr>
            <a:r>
              <a:rPr lang="pl-PL" sz="1400" b="1" i="0" dirty="0">
                <a:solidFill>
                  <a:srgbClr val="0D0D0D"/>
                </a:solidFill>
                <a:effectLst/>
              </a:rPr>
              <a:t>Integracja z istniejącymi projektami JavaScript:</a:t>
            </a:r>
            <a:r>
              <a:rPr lang="pl-PL" sz="1400" b="0" i="0" dirty="0">
                <a:solidFill>
                  <a:srgbClr val="0D0D0D"/>
                </a:solidFill>
                <a:effectLst/>
              </a:rPr>
              <a:t> </a:t>
            </a:r>
            <a:r>
              <a:rPr lang="pl-PL" sz="1400" b="0" i="0" dirty="0" err="1">
                <a:solidFill>
                  <a:srgbClr val="0D0D0D"/>
                </a:solidFill>
                <a:effectLst/>
              </a:rPr>
              <a:t>TypeScript</a:t>
            </a:r>
            <a:r>
              <a:rPr lang="pl-PL" sz="1400" b="0" i="0" dirty="0">
                <a:solidFill>
                  <a:srgbClr val="0D0D0D"/>
                </a:solidFill>
                <a:effectLst/>
              </a:rPr>
              <a:t> jest kompatybilny z </a:t>
            </a:r>
            <a:r>
              <a:rPr lang="pl-PL" sz="1400" b="0" i="0" dirty="0" err="1">
                <a:solidFill>
                  <a:srgbClr val="0D0D0D"/>
                </a:solidFill>
                <a:effectLst/>
              </a:rPr>
              <a:t>JavaScriptem</a:t>
            </a:r>
            <a:r>
              <a:rPr lang="pl-PL" sz="1400" b="0" i="0" dirty="0">
                <a:solidFill>
                  <a:srgbClr val="0D0D0D"/>
                </a:solidFill>
                <a:effectLst/>
              </a:rPr>
              <a:t>, umożliwiając stopniowe wdrażanie w istniejących projektach oraz współpracę z bibliotekami i narzędziami JS.</a:t>
            </a:r>
          </a:p>
          <a:p>
            <a:pPr algn="l">
              <a:buFont typeface="+mj-lt"/>
              <a:buAutoNum type="arabicPeriod"/>
            </a:pPr>
            <a:r>
              <a:rPr lang="pl-PL" sz="1400" b="1" i="0" dirty="0">
                <a:solidFill>
                  <a:srgbClr val="0D0D0D"/>
                </a:solidFill>
                <a:effectLst/>
              </a:rPr>
              <a:t>Wsparcie dla nowoczesnych funkcji języka:</a:t>
            </a:r>
            <a:r>
              <a:rPr lang="pl-PL" sz="1400" b="0" i="0" dirty="0">
                <a:solidFill>
                  <a:srgbClr val="0D0D0D"/>
                </a:solidFill>
                <a:effectLst/>
              </a:rPr>
              <a:t> </a:t>
            </a:r>
            <a:r>
              <a:rPr lang="pl-PL" sz="1400" b="0" i="0" dirty="0" err="1">
                <a:solidFill>
                  <a:srgbClr val="0D0D0D"/>
                </a:solidFill>
                <a:effectLst/>
              </a:rPr>
              <a:t>TypeScript</a:t>
            </a:r>
            <a:r>
              <a:rPr lang="pl-PL" sz="1400" b="0" i="0" dirty="0">
                <a:solidFill>
                  <a:srgbClr val="0D0D0D"/>
                </a:solidFill>
                <a:effectLst/>
              </a:rPr>
              <a:t> pozwala korzystać z najnowszych funkcji </a:t>
            </a:r>
            <a:r>
              <a:rPr lang="pl-PL" sz="1400" b="0" i="0" dirty="0" err="1">
                <a:solidFill>
                  <a:srgbClr val="0D0D0D"/>
                </a:solidFill>
                <a:effectLst/>
              </a:rPr>
              <a:t>ECMAScript</a:t>
            </a:r>
            <a:r>
              <a:rPr lang="pl-PL" sz="1400" b="0" i="0" dirty="0">
                <a:solidFill>
                  <a:srgbClr val="0D0D0D"/>
                </a:solidFill>
                <a:effectLst/>
              </a:rPr>
              <a:t> nawet w starszych przeglądarkach poprzez </a:t>
            </a:r>
            <a:r>
              <a:rPr lang="pl-PL" sz="1400" b="0" i="0" dirty="0" err="1">
                <a:solidFill>
                  <a:srgbClr val="0D0D0D"/>
                </a:solidFill>
                <a:effectLst/>
              </a:rPr>
              <a:t>transpilację</a:t>
            </a:r>
            <a:r>
              <a:rPr lang="pl-PL" sz="1400" b="0" i="0" dirty="0">
                <a:solidFill>
                  <a:srgbClr val="0D0D0D"/>
                </a:solidFill>
                <a:effectLst/>
              </a:rPr>
              <a:t> do starszych wersji </a:t>
            </a:r>
            <a:r>
              <a:rPr lang="pl-PL" sz="1400" b="0" i="0" dirty="0" err="1">
                <a:solidFill>
                  <a:srgbClr val="0D0D0D"/>
                </a:solidFill>
                <a:effectLst/>
              </a:rPr>
              <a:t>JavaScriptu</a:t>
            </a:r>
            <a:r>
              <a:rPr lang="pl-PL" sz="1400" b="0" i="0" dirty="0">
                <a:solidFill>
                  <a:srgbClr val="0D0D0D"/>
                </a:solidFill>
                <a:effectLst/>
              </a:rPr>
              <a:t>.</a:t>
            </a:r>
          </a:p>
          <a:p>
            <a:pPr algn="l">
              <a:buFont typeface="+mj-lt"/>
              <a:buAutoNum type="arabicPeriod"/>
            </a:pPr>
            <a:r>
              <a:rPr lang="pl-PL" sz="1400" b="1" i="0" dirty="0">
                <a:solidFill>
                  <a:srgbClr val="0D0D0D"/>
                </a:solidFill>
                <a:effectLst/>
              </a:rPr>
              <a:t>Zwiększona produktywność:</a:t>
            </a:r>
            <a:r>
              <a:rPr lang="pl-PL" sz="1400" b="0" i="0" dirty="0">
                <a:solidFill>
                  <a:srgbClr val="0D0D0D"/>
                </a:solidFill>
                <a:effectLst/>
              </a:rPr>
              <a:t> TypeScript przyspiesza pisanie kodu dzięki lepszemu wsparciu dla autouzupełniania, nawigacji po kodzie i inteligentnym sugestiom dostępnym w narzędziach deweloperskich.</a:t>
            </a:r>
          </a:p>
        </p:txBody>
      </p:sp>
      <p:sp>
        <p:nvSpPr>
          <p:cNvPr id="7" name="pole tekstowe 6">
            <a:extLst>
              <a:ext uri="{FF2B5EF4-FFF2-40B4-BE49-F238E27FC236}">
                <a16:creationId xmlns:a16="http://schemas.microsoft.com/office/drawing/2014/main" id="{0EE89127-F2A3-A880-CCBE-CF593D1B6B80}"/>
              </a:ext>
            </a:extLst>
          </p:cNvPr>
          <p:cNvSpPr txBox="1"/>
          <p:nvPr/>
        </p:nvSpPr>
        <p:spPr>
          <a:xfrm>
            <a:off x="4525645" y="1014839"/>
            <a:ext cx="7361555" cy="646331"/>
          </a:xfrm>
          <a:prstGeom prst="rect">
            <a:avLst/>
          </a:prstGeom>
          <a:noFill/>
        </p:spPr>
        <p:txBody>
          <a:bodyPr wrap="square" rtlCol="0">
            <a:spAutoFit/>
          </a:bodyPr>
          <a:lstStyle/>
          <a:p>
            <a:pPr algn="l"/>
            <a:r>
              <a:rPr lang="pl-PL" sz="3600" b="1" i="0" dirty="0">
                <a:solidFill>
                  <a:srgbClr val="000000"/>
                </a:solidFill>
                <a:effectLst/>
              </a:rPr>
              <a:t>Zalety </a:t>
            </a:r>
            <a:r>
              <a:rPr lang="pl-PL" sz="3600" b="1" i="0" dirty="0" err="1">
                <a:solidFill>
                  <a:srgbClr val="000000"/>
                </a:solidFill>
                <a:effectLst/>
              </a:rPr>
              <a:t>TypeScriptu</a:t>
            </a:r>
            <a:endParaRPr lang="pl-PL" sz="3600" b="1" i="0" dirty="0">
              <a:solidFill>
                <a:srgbClr val="000000"/>
              </a:solidFill>
              <a:effectLst/>
            </a:endParaRPr>
          </a:p>
        </p:txBody>
      </p:sp>
      <p:sp>
        <p:nvSpPr>
          <p:cNvPr id="8" name="pole tekstowe 7">
            <a:extLst>
              <a:ext uri="{FF2B5EF4-FFF2-40B4-BE49-F238E27FC236}">
                <a16:creationId xmlns:a16="http://schemas.microsoft.com/office/drawing/2014/main" id="{F43FF69F-24E9-C1BC-5123-6AD8F5C76AF3}"/>
              </a:ext>
            </a:extLst>
          </p:cNvPr>
          <p:cNvSpPr txBox="1"/>
          <p:nvPr/>
        </p:nvSpPr>
        <p:spPr>
          <a:xfrm>
            <a:off x="4525645" y="5912940"/>
            <a:ext cx="6228080" cy="261610"/>
          </a:xfrm>
          <a:prstGeom prst="rect">
            <a:avLst/>
          </a:prstGeom>
          <a:noFill/>
        </p:spPr>
        <p:txBody>
          <a:bodyPr wrap="square" rtlCol="0">
            <a:spAutoFit/>
          </a:bodyPr>
          <a:lstStyle/>
          <a:p>
            <a:r>
              <a:rPr lang="pl-PL" sz="1100" dirty="0">
                <a:solidFill>
                  <a:schemeClr val="tx1">
                    <a:alpha val="61000"/>
                  </a:schemeClr>
                </a:solidFill>
              </a:rPr>
              <a:t>https://www.droptica.pl/blog/co-jest-typescript-i-dlaczego-sprawdzi-sie-w-twoich-projektach/</a:t>
            </a:r>
          </a:p>
        </p:txBody>
      </p:sp>
      <p:pic>
        <p:nvPicPr>
          <p:cNvPr id="4" name="Picture 3">
            <a:extLst>
              <a:ext uri="{FF2B5EF4-FFF2-40B4-BE49-F238E27FC236}">
                <a16:creationId xmlns:a16="http://schemas.microsoft.com/office/drawing/2014/main" id="{63015DA6-5A4E-A8DC-110A-0724A42F987D}"/>
              </a:ext>
            </a:extLst>
          </p:cNvPr>
          <p:cNvPicPr>
            <a:picLocks noChangeAspect="1"/>
          </p:cNvPicPr>
          <p:nvPr/>
        </p:nvPicPr>
        <p:blipFill>
          <a:blip r:embed="rId3"/>
          <a:stretch>
            <a:fillRect/>
          </a:stretch>
        </p:blipFill>
        <p:spPr>
          <a:xfrm>
            <a:off x="-1" y="1"/>
            <a:ext cx="230909" cy="6858000"/>
          </a:xfrm>
          <a:prstGeom prst="rect">
            <a:avLst/>
          </a:prstGeom>
        </p:spPr>
      </p:pic>
      <p:pic>
        <p:nvPicPr>
          <p:cNvPr id="9" name="Picture 8">
            <a:extLst>
              <a:ext uri="{FF2B5EF4-FFF2-40B4-BE49-F238E27FC236}">
                <a16:creationId xmlns:a16="http://schemas.microsoft.com/office/drawing/2014/main" id="{074A1D70-7171-2371-F31C-29527400B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909" cy="6857999"/>
          </a:xfrm>
          <a:prstGeom prst="rect">
            <a:avLst/>
          </a:prstGeom>
        </p:spPr>
      </p:pic>
      <p:pic>
        <p:nvPicPr>
          <p:cNvPr id="10" name="Obraz 4" descr="Obraz zawierający zrzut ekranu, Grafika, Czcionka, symbol&#10;&#10;Opis wygenerowany automatycznie">
            <a:extLst>
              <a:ext uri="{FF2B5EF4-FFF2-40B4-BE49-F238E27FC236}">
                <a16:creationId xmlns:a16="http://schemas.microsoft.com/office/drawing/2014/main" id="{B924C3F9-DDE3-71AE-6035-6192FAAFD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096" y="2263140"/>
            <a:ext cx="2108200" cy="2108200"/>
          </a:xfrm>
          <a:prstGeom prst="rect">
            <a:avLst/>
          </a:prstGeom>
        </p:spPr>
      </p:pic>
    </p:spTree>
    <p:extLst>
      <p:ext uri="{BB962C8B-B14F-4D97-AF65-F5344CB8AC3E}">
        <p14:creationId xmlns:p14="http://schemas.microsoft.com/office/powerpoint/2010/main" val="294701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D013-1E9D-DE7A-2264-26B67E08BF1D}"/>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0A2DA609-013C-C1A8-A6EC-43313CD54BE5}"/>
              </a:ext>
            </a:extLst>
          </p:cNvPr>
          <p:cNvSpPr>
            <a:spLocks noGrp="1"/>
          </p:cNvSpPr>
          <p:nvPr>
            <p:ph type="sldNum" sz="quarter" idx="12"/>
          </p:nvPr>
        </p:nvSpPr>
        <p:spPr/>
        <p:txBody>
          <a:bodyPr/>
          <a:lstStyle/>
          <a:p>
            <a:fld id="{02DBE118-9CB1-4706-9205-E5601DCF21D9}" type="slidenum">
              <a:rPr lang="pl-PL" smtClean="0"/>
              <a:t>27</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6BD88D7-171B-2A65-196D-0B96CADBA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EC36A7F9-3488-8FF1-AB91-5046ABADDCA7}"/>
              </a:ext>
            </a:extLst>
          </p:cNvPr>
          <p:cNvSpPr txBox="1"/>
          <p:nvPr/>
        </p:nvSpPr>
        <p:spPr>
          <a:xfrm>
            <a:off x="4525645" y="2351782"/>
            <a:ext cx="6228080" cy="3046988"/>
          </a:xfrm>
          <a:prstGeom prst="rect">
            <a:avLst/>
          </a:prstGeom>
          <a:noFill/>
        </p:spPr>
        <p:txBody>
          <a:bodyPr wrap="square" rtlCol="0">
            <a:spAutoFit/>
          </a:bodyPr>
          <a:lstStyle/>
          <a:p>
            <a:pPr algn="l">
              <a:buFont typeface="+mj-lt"/>
              <a:buAutoNum type="arabicPeriod"/>
            </a:pPr>
            <a:r>
              <a:rPr lang="pl-PL" sz="1600" b="1" i="0" dirty="0">
                <a:solidFill>
                  <a:srgbClr val="0D0D0D"/>
                </a:solidFill>
                <a:effectLst/>
              </a:rPr>
              <a:t>Skomplikowany proces nauki:</a:t>
            </a:r>
            <a:r>
              <a:rPr lang="pl-PL" sz="1600" b="0" i="0" dirty="0">
                <a:solidFill>
                  <a:srgbClr val="0D0D0D"/>
                </a:solidFill>
                <a:effectLst/>
              </a:rPr>
              <a:t> Wprowadzenie statycznego typowania i innych funkcji może być trudne dla nowych użytkowników.</a:t>
            </a:r>
          </a:p>
          <a:p>
            <a:pPr algn="l">
              <a:buFont typeface="+mj-lt"/>
              <a:buAutoNum type="arabicPeriod"/>
            </a:pPr>
            <a:r>
              <a:rPr lang="pl-PL" sz="1600" b="1" i="0" dirty="0">
                <a:solidFill>
                  <a:srgbClr val="0D0D0D"/>
                </a:solidFill>
                <a:effectLst/>
              </a:rPr>
              <a:t>Ścisłość i sztywność typowania:</a:t>
            </a:r>
            <a:r>
              <a:rPr lang="pl-PL" sz="1600" b="0" i="0" dirty="0">
                <a:solidFill>
                  <a:srgbClr val="0D0D0D"/>
                </a:solidFill>
                <a:effectLst/>
              </a:rPr>
              <a:t> Niektórzy programiści mogą odczuwać ograniczenia wynikające z statycznego typowania.</a:t>
            </a:r>
          </a:p>
          <a:p>
            <a:pPr algn="l">
              <a:buFont typeface="+mj-lt"/>
              <a:buAutoNum type="arabicPeriod"/>
            </a:pPr>
            <a:r>
              <a:rPr lang="pl-PL" sz="1600" b="1" i="0" dirty="0">
                <a:solidFill>
                  <a:srgbClr val="0D0D0D"/>
                </a:solidFill>
                <a:effectLst/>
              </a:rPr>
              <a:t>Dodatkowy etap kompilacji:</a:t>
            </a:r>
            <a:r>
              <a:rPr lang="pl-PL" sz="1600" b="0" i="0" dirty="0">
                <a:solidFill>
                  <a:srgbClr val="0D0D0D"/>
                </a:solidFill>
                <a:effectLst/>
              </a:rPr>
              <a:t> Proces kompilacji dodaje krok do cyklu pracy, co może zwiększyć złożoność projektu.</a:t>
            </a:r>
          </a:p>
          <a:p>
            <a:pPr algn="l">
              <a:buFont typeface="+mj-lt"/>
              <a:buAutoNum type="arabicPeriod"/>
            </a:pPr>
            <a:r>
              <a:rPr lang="pl-PL" sz="1600" b="1" i="0" dirty="0">
                <a:solidFill>
                  <a:srgbClr val="0D0D0D"/>
                </a:solidFill>
                <a:effectLst/>
              </a:rPr>
              <a:t>Problemy z zgodnością:</a:t>
            </a:r>
            <a:r>
              <a:rPr lang="pl-PL" sz="1600" b="0" i="0" dirty="0">
                <a:solidFill>
                  <a:srgbClr val="0D0D0D"/>
                </a:solidFill>
                <a:effectLst/>
              </a:rPr>
              <a:t> Integracja z istniejącymi projektami JavaScript może generować trudności z zgodnością.</a:t>
            </a:r>
          </a:p>
          <a:p>
            <a:pPr algn="l">
              <a:buFont typeface="+mj-lt"/>
              <a:buAutoNum type="arabicPeriod"/>
            </a:pPr>
            <a:r>
              <a:rPr lang="pl-PL" sz="1600" b="1" i="0" dirty="0">
                <a:solidFill>
                  <a:srgbClr val="0D0D0D"/>
                </a:solidFill>
                <a:effectLst/>
              </a:rPr>
              <a:t>Czas kompilacji w większych projektach:</a:t>
            </a:r>
            <a:r>
              <a:rPr lang="pl-PL" sz="1600" b="0" i="0" dirty="0">
                <a:solidFill>
                  <a:srgbClr val="0D0D0D"/>
                </a:solidFill>
                <a:effectLst/>
              </a:rPr>
              <a:t> Wraz ze wzrostem projektu, czas kompilacji może się wydłużać, wpływając na efektywność pracy, zwłaszcza w większych projektach.</a:t>
            </a:r>
          </a:p>
        </p:txBody>
      </p:sp>
      <p:sp>
        <p:nvSpPr>
          <p:cNvPr id="7" name="pole tekstowe 6">
            <a:extLst>
              <a:ext uri="{FF2B5EF4-FFF2-40B4-BE49-F238E27FC236}">
                <a16:creationId xmlns:a16="http://schemas.microsoft.com/office/drawing/2014/main" id="{9FB5F6C3-1E4C-D3D0-F5BC-35D9925D9D0A}"/>
              </a:ext>
            </a:extLst>
          </p:cNvPr>
          <p:cNvSpPr txBox="1"/>
          <p:nvPr/>
        </p:nvSpPr>
        <p:spPr>
          <a:xfrm>
            <a:off x="4525645" y="1014839"/>
            <a:ext cx="7361555" cy="646331"/>
          </a:xfrm>
          <a:prstGeom prst="rect">
            <a:avLst/>
          </a:prstGeom>
          <a:noFill/>
        </p:spPr>
        <p:txBody>
          <a:bodyPr wrap="square" rtlCol="0">
            <a:spAutoFit/>
          </a:bodyPr>
          <a:lstStyle/>
          <a:p>
            <a:pPr algn="l"/>
            <a:r>
              <a:rPr lang="pl-PL" sz="3600" b="1" dirty="0">
                <a:solidFill>
                  <a:srgbClr val="000000"/>
                </a:solidFill>
              </a:rPr>
              <a:t>Wady</a:t>
            </a:r>
            <a:r>
              <a:rPr lang="pl-PL" sz="3600" b="1" i="0" dirty="0">
                <a:solidFill>
                  <a:srgbClr val="000000"/>
                </a:solidFill>
                <a:effectLst/>
              </a:rPr>
              <a:t> </a:t>
            </a:r>
            <a:r>
              <a:rPr lang="pl-PL" sz="3600" b="1" i="0" dirty="0" err="1">
                <a:solidFill>
                  <a:srgbClr val="000000"/>
                </a:solidFill>
                <a:effectLst/>
              </a:rPr>
              <a:t>TypeScriptu</a:t>
            </a:r>
            <a:endParaRPr lang="pl-PL" sz="3600" b="1" i="0" dirty="0">
              <a:solidFill>
                <a:srgbClr val="000000"/>
              </a:solidFill>
              <a:effectLst/>
            </a:endParaRPr>
          </a:p>
        </p:txBody>
      </p:sp>
      <p:sp>
        <p:nvSpPr>
          <p:cNvPr id="8" name="pole tekstowe 7">
            <a:extLst>
              <a:ext uri="{FF2B5EF4-FFF2-40B4-BE49-F238E27FC236}">
                <a16:creationId xmlns:a16="http://schemas.microsoft.com/office/drawing/2014/main" id="{81976206-8342-F23B-286D-7A0E749FDE71}"/>
              </a:ext>
            </a:extLst>
          </p:cNvPr>
          <p:cNvSpPr txBox="1"/>
          <p:nvPr/>
        </p:nvSpPr>
        <p:spPr>
          <a:xfrm>
            <a:off x="4525645" y="5843161"/>
            <a:ext cx="6228080" cy="261610"/>
          </a:xfrm>
          <a:prstGeom prst="rect">
            <a:avLst/>
          </a:prstGeom>
          <a:noFill/>
        </p:spPr>
        <p:txBody>
          <a:bodyPr wrap="square" rtlCol="0">
            <a:spAutoFit/>
          </a:bodyPr>
          <a:lstStyle/>
          <a:p>
            <a:r>
              <a:rPr lang="pl-PL" sz="1100" dirty="0">
                <a:solidFill>
                  <a:schemeClr val="tx1">
                    <a:alpha val="60000"/>
                  </a:schemeClr>
                </a:solidFill>
              </a:rPr>
              <a:t>https://www.droptica.pl/blog/co-jest-typescript-i-dlaczego-sprawdzi-sie-w-twoich-projektach/</a:t>
            </a:r>
          </a:p>
        </p:txBody>
      </p:sp>
      <p:pic>
        <p:nvPicPr>
          <p:cNvPr id="4" name="Picture 3">
            <a:extLst>
              <a:ext uri="{FF2B5EF4-FFF2-40B4-BE49-F238E27FC236}">
                <a16:creationId xmlns:a16="http://schemas.microsoft.com/office/drawing/2014/main" id="{0595887D-7101-6F36-0DA5-797E88B8B9FB}"/>
              </a:ext>
            </a:extLst>
          </p:cNvPr>
          <p:cNvPicPr>
            <a:picLocks noChangeAspect="1"/>
          </p:cNvPicPr>
          <p:nvPr/>
        </p:nvPicPr>
        <p:blipFill>
          <a:blip r:embed="rId3"/>
          <a:stretch>
            <a:fillRect/>
          </a:stretch>
        </p:blipFill>
        <p:spPr>
          <a:xfrm>
            <a:off x="-1" y="1"/>
            <a:ext cx="230909" cy="6858000"/>
          </a:xfrm>
          <a:prstGeom prst="rect">
            <a:avLst/>
          </a:prstGeom>
        </p:spPr>
      </p:pic>
      <p:pic>
        <p:nvPicPr>
          <p:cNvPr id="10" name="Picture 9">
            <a:extLst>
              <a:ext uri="{FF2B5EF4-FFF2-40B4-BE49-F238E27FC236}">
                <a16:creationId xmlns:a16="http://schemas.microsoft.com/office/drawing/2014/main" id="{71B3FF73-5264-3598-66C6-1A7822620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909" cy="6857999"/>
          </a:xfrm>
          <a:prstGeom prst="rect">
            <a:avLst/>
          </a:prstGeom>
        </p:spPr>
      </p:pic>
      <p:pic>
        <p:nvPicPr>
          <p:cNvPr id="11" name="Obraz 4" descr="Obraz zawierający zrzut ekranu, Grafika, Czcionka, symbol&#10;&#10;Opis wygenerowany automatycznie">
            <a:extLst>
              <a:ext uri="{FF2B5EF4-FFF2-40B4-BE49-F238E27FC236}">
                <a16:creationId xmlns:a16="http://schemas.microsoft.com/office/drawing/2014/main" id="{8DC6469F-006A-58A2-77E7-D2E4060B9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096" y="2263140"/>
            <a:ext cx="2108200" cy="2108200"/>
          </a:xfrm>
          <a:prstGeom prst="rect">
            <a:avLst/>
          </a:prstGeom>
        </p:spPr>
      </p:pic>
    </p:spTree>
    <p:extLst>
      <p:ext uri="{BB962C8B-B14F-4D97-AF65-F5344CB8AC3E}">
        <p14:creationId xmlns:p14="http://schemas.microsoft.com/office/powerpoint/2010/main" val="3530621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7EF11-E84B-6095-EBF5-EAB5442CD8B5}"/>
            </a:ext>
          </a:extLst>
        </p:cNvPr>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CEC4C844-2143-1C8E-A79F-1D6958E2CA51}"/>
              </a:ext>
            </a:extLst>
          </p:cNvPr>
          <p:cNvSpPr>
            <a:spLocks noGrp="1"/>
          </p:cNvSpPr>
          <p:nvPr>
            <p:ph type="sldNum" sz="quarter" idx="12"/>
          </p:nvPr>
        </p:nvSpPr>
        <p:spPr/>
        <p:txBody>
          <a:bodyPr/>
          <a:lstStyle/>
          <a:p>
            <a:fld id="{02DBE118-9CB1-4706-9205-E5601DCF21D9}" type="slidenum">
              <a:rPr lang="pl-PL" smtClean="0"/>
              <a:t>28</a:t>
            </a:fld>
            <a:endParaRPr lang="pl-PL"/>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A7E009FE-1847-72A4-F490-8DDFB5A1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6" name="pole tekstowe 5">
            <a:extLst>
              <a:ext uri="{FF2B5EF4-FFF2-40B4-BE49-F238E27FC236}">
                <a16:creationId xmlns:a16="http://schemas.microsoft.com/office/drawing/2014/main" id="{C284EF00-2F87-0312-F02E-D92436D4FA27}"/>
              </a:ext>
            </a:extLst>
          </p:cNvPr>
          <p:cNvSpPr txBox="1"/>
          <p:nvPr/>
        </p:nvSpPr>
        <p:spPr>
          <a:xfrm>
            <a:off x="4525645" y="2979366"/>
            <a:ext cx="6228080" cy="1754326"/>
          </a:xfrm>
          <a:prstGeom prst="rect">
            <a:avLst/>
          </a:prstGeom>
          <a:noFill/>
        </p:spPr>
        <p:txBody>
          <a:bodyPr wrap="square" rtlCol="0">
            <a:spAutoFit/>
          </a:bodyPr>
          <a:lstStyle/>
          <a:p>
            <a:pPr algn="l"/>
            <a:r>
              <a:rPr lang="pl-PL" b="0" i="0" dirty="0" err="1">
                <a:solidFill>
                  <a:srgbClr val="000000"/>
                </a:solidFill>
                <a:effectLst/>
              </a:rPr>
              <a:t>TypeScript</a:t>
            </a:r>
            <a:r>
              <a:rPr lang="pl-PL" b="0" i="0" dirty="0">
                <a:solidFill>
                  <a:srgbClr val="000000"/>
                </a:solidFill>
                <a:effectLst/>
              </a:rPr>
              <a:t> różni się od </a:t>
            </a:r>
            <a:r>
              <a:rPr lang="pl-PL" b="0" i="0" dirty="0" err="1">
                <a:solidFill>
                  <a:srgbClr val="000000"/>
                </a:solidFill>
                <a:effectLst/>
              </a:rPr>
              <a:t>JavaScriptu</a:t>
            </a:r>
            <a:r>
              <a:rPr lang="pl-PL" b="0" i="0" dirty="0">
                <a:solidFill>
                  <a:srgbClr val="000000"/>
                </a:solidFill>
                <a:effectLst/>
              </a:rPr>
              <a:t> głównie wspomnianym systemem typów, który pozwala na lepsze zarządzanie i kontrolowanie kodu. Dodatkowo </a:t>
            </a:r>
            <a:r>
              <a:rPr lang="pl-PL" b="0" i="0" dirty="0" err="1">
                <a:solidFill>
                  <a:srgbClr val="000000"/>
                </a:solidFill>
                <a:effectLst/>
              </a:rPr>
              <a:t>TypeScript</a:t>
            </a:r>
            <a:r>
              <a:rPr lang="pl-PL" b="0" i="0" dirty="0">
                <a:solidFill>
                  <a:srgbClr val="000000"/>
                </a:solidFill>
                <a:effectLst/>
              </a:rPr>
              <a:t> </a:t>
            </a:r>
            <a:r>
              <a:rPr lang="pl-PL" b="1" i="0" dirty="0">
                <a:solidFill>
                  <a:srgbClr val="000000"/>
                </a:solidFill>
                <a:effectLst/>
              </a:rPr>
              <a:t>wprowadza takie elementy jak interfejsy, klasy abstrakcyjne czy </a:t>
            </a:r>
            <a:r>
              <a:rPr lang="pl-PL" b="1" i="0" dirty="0" err="1">
                <a:solidFill>
                  <a:srgbClr val="000000"/>
                </a:solidFill>
                <a:effectLst/>
              </a:rPr>
              <a:t>dekoratory</a:t>
            </a:r>
            <a:r>
              <a:rPr lang="pl-PL" b="1" i="0" dirty="0">
                <a:solidFill>
                  <a:srgbClr val="000000"/>
                </a:solidFill>
                <a:effectLst/>
              </a:rPr>
              <a:t>, co sprawia, że kod staje się bardziej przejrzysty i łatwiejszy w utrzymaniu.</a:t>
            </a:r>
            <a:endParaRPr lang="pl-PL" b="0" i="0" dirty="0">
              <a:solidFill>
                <a:srgbClr val="000000"/>
              </a:solidFill>
              <a:effectLst/>
            </a:endParaRPr>
          </a:p>
        </p:txBody>
      </p:sp>
      <p:sp>
        <p:nvSpPr>
          <p:cNvPr id="7" name="pole tekstowe 6">
            <a:extLst>
              <a:ext uri="{FF2B5EF4-FFF2-40B4-BE49-F238E27FC236}">
                <a16:creationId xmlns:a16="http://schemas.microsoft.com/office/drawing/2014/main" id="{6FD1C415-D0EA-CBF2-1880-FDDFEC988E68}"/>
              </a:ext>
            </a:extLst>
          </p:cNvPr>
          <p:cNvSpPr txBox="1"/>
          <p:nvPr/>
        </p:nvSpPr>
        <p:spPr>
          <a:xfrm>
            <a:off x="4525645" y="1476311"/>
            <a:ext cx="7161530" cy="769441"/>
          </a:xfrm>
          <a:prstGeom prst="rect">
            <a:avLst/>
          </a:prstGeom>
          <a:noFill/>
        </p:spPr>
        <p:txBody>
          <a:bodyPr wrap="square" rtlCol="0">
            <a:spAutoFit/>
          </a:bodyPr>
          <a:lstStyle/>
          <a:p>
            <a:pPr algn="l"/>
            <a:r>
              <a:rPr lang="pl-PL" sz="4400" b="1" i="0" dirty="0" err="1">
                <a:solidFill>
                  <a:srgbClr val="000000"/>
                </a:solidFill>
                <a:effectLst/>
              </a:rPr>
              <a:t>Javascript</a:t>
            </a:r>
            <a:r>
              <a:rPr lang="pl-PL" sz="4400" b="1" i="0" dirty="0">
                <a:solidFill>
                  <a:srgbClr val="000000"/>
                </a:solidFill>
                <a:effectLst/>
              </a:rPr>
              <a:t> vs </a:t>
            </a:r>
            <a:r>
              <a:rPr lang="pl-PL" sz="4400" b="1" i="0" dirty="0" err="1">
                <a:solidFill>
                  <a:srgbClr val="000000"/>
                </a:solidFill>
                <a:effectLst/>
              </a:rPr>
              <a:t>TypeScript</a:t>
            </a:r>
            <a:endParaRPr lang="pl-PL" sz="4400" b="1" i="0" dirty="0">
              <a:solidFill>
                <a:srgbClr val="000000"/>
              </a:solidFill>
              <a:effectLst/>
            </a:endParaRPr>
          </a:p>
        </p:txBody>
      </p:sp>
      <p:sp>
        <p:nvSpPr>
          <p:cNvPr id="8" name="pole tekstowe 7">
            <a:extLst>
              <a:ext uri="{FF2B5EF4-FFF2-40B4-BE49-F238E27FC236}">
                <a16:creationId xmlns:a16="http://schemas.microsoft.com/office/drawing/2014/main" id="{3FFC3FCC-9886-B486-E941-E5AB1E9F5CF9}"/>
              </a:ext>
            </a:extLst>
          </p:cNvPr>
          <p:cNvSpPr txBox="1"/>
          <p:nvPr/>
        </p:nvSpPr>
        <p:spPr>
          <a:xfrm>
            <a:off x="4525645" y="5772150"/>
            <a:ext cx="6228080" cy="261610"/>
          </a:xfrm>
          <a:prstGeom prst="rect">
            <a:avLst/>
          </a:prstGeom>
          <a:noFill/>
        </p:spPr>
        <p:txBody>
          <a:bodyPr wrap="square" rtlCol="0">
            <a:spAutoFit/>
          </a:bodyPr>
          <a:lstStyle/>
          <a:p>
            <a:r>
              <a:rPr lang="pl-PL" sz="1100" dirty="0">
                <a:solidFill>
                  <a:schemeClr val="tx1">
                    <a:alpha val="60000"/>
                  </a:schemeClr>
                </a:solidFill>
              </a:rPr>
              <a:t>https://www.droptica.pl/blog/co-jest-typescript-i-dlaczego-sprawdzi-sie-w-twoich-projektach/</a:t>
            </a:r>
          </a:p>
        </p:txBody>
      </p:sp>
      <p:pic>
        <p:nvPicPr>
          <p:cNvPr id="4" name="Picture 3">
            <a:extLst>
              <a:ext uri="{FF2B5EF4-FFF2-40B4-BE49-F238E27FC236}">
                <a16:creationId xmlns:a16="http://schemas.microsoft.com/office/drawing/2014/main" id="{38102EBB-A81B-EC14-A1A6-723D5E94293C}"/>
              </a:ext>
            </a:extLst>
          </p:cNvPr>
          <p:cNvPicPr>
            <a:picLocks noChangeAspect="1"/>
          </p:cNvPicPr>
          <p:nvPr/>
        </p:nvPicPr>
        <p:blipFill>
          <a:blip r:embed="rId3"/>
          <a:stretch>
            <a:fillRect/>
          </a:stretch>
        </p:blipFill>
        <p:spPr>
          <a:xfrm>
            <a:off x="-1" y="1"/>
            <a:ext cx="230909" cy="6858000"/>
          </a:xfrm>
          <a:prstGeom prst="rect">
            <a:avLst/>
          </a:prstGeom>
        </p:spPr>
      </p:pic>
      <p:pic>
        <p:nvPicPr>
          <p:cNvPr id="9" name="Picture 8">
            <a:extLst>
              <a:ext uri="{FF2B5EF4-FFF2-40B4-BE49-F238E27FC236}">
                <a16:creationId xmlns:a16="http://schemas.microsoft.com/office/drawing/2014/main" id="{362A32E1-F685-9CB7-7D63-3ABFF46DF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909" cy="6857999"/>
          </a:xfrm>
          <a:prstGeom prst="rect">
            <a:avLst/>
          </a:prstGeom>
        </p:spPr>
      </p:pic>
      <p:pic>
        <p:nvPicPr>
          <p:cNvPr id="10" name="Obraz 4" descr="Obraz zawierający zrzut ekranu, Grafika, Czcionka, symbol&#10;&#10;Opis wygenerowany automatycznie">
            <a:extLst>
              <a:ext uri="{FF2B5EF4-FFF2-40B4-BE49-F238E27FC236}">
                <a16:creationId xmlns:a16="http://schemas.microsoft.com/office/drawing/2014/main" id="{AA19AD88-5D9C-1820-3593-914F302F7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096" y="2263140"/>
            <a:ext cx="2108200" cy="2108200"/>
          </a:xfrm>
          <a:prstGeom prst="rect">
            <a:avLst/>
          </a:prstGeom>
        </p:spPr>
      </p:pic>
    </p:spTree>
    <p:extLst>
      <p:ext uri="{BB962C8B-B14F-4D97-AF65-F5344CB8AC3E}">
        <p14:creationId xmlns:p14="http://schemas.microsoft.com/office/powerpoint/2010/main" val="362267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3D08-9998-424A-9228-454C28D64491}"/>
              </a:ext>
            </a:extLst>
          </p:cNvPr>
          <p:cNvSpPr>
            <a:spLocks noGrp="1"/>
          </p:cNvSpPr>
          <p:nvPr>
            <p:ph type="ctrTitle"/>
          </p:nvPr>
        </p:nvSpPr>
        <p:spPr>
          <a:xfrm>
            <a:off x="4621655" y="1265237"/>
            <a:ext cx="5317936" cy="2336801"/>
          </a:xfrm>
        </p:spPr>
        <p:txBody>
          <a:bodyPr>
            <a:noAutofit/>
          </a:bodyPr>
          <a:lstStyle/>
          <a:p>
            <a:pPr algn="l"/>
            <a:br>
              <a:rPr lang="pl-PL" sz="4800" kern="100" dirty="0">
                <a:effectLst/>
                <a:latin typeface="Aptos" panose="020B0004020202020204" pitchFamily="34" charset="0"/>
                <a:ea typeface="Aptos" panose="020B0004020202020204" pitchFamily="34" charset="0"/>
                <a:cs typeface="Times New Roman" panose="02020603050405020304" pitchFamily="18" charset="0"/>
              </a:rPr>
            </a:br>
            <a:r>
              <a:rPr lang="pl-PL" sz="4800" b="1" kern="100" dirty="0">
                <a:effectLst/>
                <a:latin typeface="+mn-lt"/>
                <a:ea typeface="Aptos" panose="020B0004020202020204" pitchFamily="34" charset="0"/>
                <a:cs typeface="Segoe UI" panose="020B0502040204020203" pitchFamily="34" charset="0"/>
              </a:rPr>
              <a:t>Pytania</a:t>
            </a:r>
            <a:endParaRPr lang="pl-PL" sz="4800" b="1" dirty="0">
              <a:latin typeface="+mn-lt"/>
              <a:cs typeface="Segoe UI" panose="020B0502040204020203" pitchFamily="34" charset="0"/>
            </a:endParaRPr>
          </a:p>
        </p:txBody>
      </p:sp>
      <p:pic>
        <p:nvPicPr>
          <p:cNvPr id="7" name="Picture 6" descr="A screenshot of a computer&#10;&#10;Description automatically generated">
            <a:extLst>
              <a:ext uri="{FF2B5EF4-FFF2-40B4-BE49-F238E27FC236}">
                <a16:creationId xmlns:a16="http://schemas.microsoft.com/office/drawing/2014/main" id="{B03062F1-3C5D-358E-E092-93D3DE08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9" name="Picture 8">
            <a:extLst>
              <a:ext uri="{FF2B5EF4-FFF2-40B4-BE49-F238E27FC236}">
                <a16:creationId xmlns:a16="http://schemas.microsoft.com/office/drawing/2014/main" id="{4B924734-EF53-C910-15FC-38733D3349AE}"/>
              </a:ext>
            </a:extLst>
          </p:cNvPr>
          <p:cNvPicPr>
            <a:picLocks noChangeAspect="1"/>
          </p:cNvPicPr>
          <p:nvPr/>
        </p:nvPicPr>
        <p:blipFill>
          <a:blip r:embed="rId3"/>
          <a:stretch>
            <a:fillRect/>
          </a:stretch>
        </p:blipFill>
        <p:spPr>
          <a:xfrm>
            <a:off x="-1" y="1"/>
            <a:ext cx="230909" cy="6858000"/>
          </a:xfrm>
          <a:prstGeom prst="rect">
            <a:avLst/>
          </a:prstGeom>
        </p:spPr>
      </p:pic>
      <p:sp>
        <p:nvSpPr>
          <p:cNvPr id="10" name="Slide Number Placeholder 9">
            <a:extLst>
              <a:ext uri="{FF2B5EF4-FFF2-40B4-BE49-F238E27FC236}">
                <a16:creationId xmlns:a16="http://schemas.microsoft.com/office/drawing/2014/main" id="{4A4F26FF-300E-DD81-0600-F746CA8E22F4}"/>
              </a:ext>
            </a:extLst>
          </p:cNvPr>
          <p:cNvSpPr>
            <a:spLocks noGrp="1"/>
          </p:cNvSpPr>
          <p:nvPr>
            <p:ph type="sldNum" sz="quarter" idx="12"/>
          </p:nvPr>
        </p:nvSpPr>
        <p:spPr/>
        <p:txBody>
          <a:bodyPr/>
          <a:lstStyle/>
          <a:p>
            <a:fld id="{02DBE118-9CB1-4706-9205-E5601DCF21D9}" type="slidenum">
              <a:rPr lang="pl-PL" smtClean="0"/>
              <a:t>29</a:t>
            </a:fld>
            <a:endParaRPr lang="pl-PL"/>
          </a:p>
        </p:txBody>
      </p:sp>
      <p:sp>
        <p:nvSpPr>
          <p:cNvPr id="5" name="Subtitle 4">
            <a:extLst>
              <a:ext uri="{FF2B5EF4-FFF2-40B4-BE49-F238E27FC236}">
                <a16:creationId xmlns:a16="http://schemas.microsoft.com/office/drawing/2014/main" id="{C281901C-4624-84B1-3BA0-70E3F6799F33}"/>
              </a:ext>
            </a:extLst>
          </p:cNvPr>
          <p:cNvSpPr>
            <a:spLocks noGrp="1"/>
          </p:cNvSpPr>
          <p:nvPr>
            <p:ph type="subTitle" idx="1"/>
          </p:nvPr>
        </p:nvSpPr>
        <p:spPr/>
        <p:txBody>
          <a:bodyPr/>
          <a:lstStyle/>
          <a:p>
            <a:endParaRPr lang="pl-PL" dirty="0"/>
          </a:p>
        </p:txBody>
      </p:sp>
      <p:pic>
        <p:nvPicPr>
          <p:cNvPr id="6" name="Picture 5" descr="A purple question mark on a white background&#10;&#10;Description automatically generated">
            <a:extLst>
              <a:ext uri="{FF2B5EF4-FFF2-40B4-BE49-F238E27FC236}">
                <a16:creationId xmlns:a16="http://schemas.microsoft.com/office/drawing/2014/main" id="{80F9ECA2-B999-4835-69BC-31810F1D3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47061">
            <a:off x="7139408" y="875737"/>
            <a:ext cx="2306771" cy="2306771"/>
          </a:xfrm>
          <a:prstGeom prst="rect">
            <a:avLst/>
          </a:prstGeom>
        </p:spPr>
      </p:pic>
      <p:pic>
        <p:nvPicPr>
          <p:cNvPr id="8" name="Picture 7" descr="A purple question mark on a white background&#10;&#10;Description automatically generated">
            <a:extLst>
              <a:ext uri="{FF2B5EF4-FFF2-40B4-BE49-F238E27FC236}">
                <a16:creationId xmlns:a16="http://schemas.microsoft.com/office/drawing/2014/main" id="{C2D03928-7B8B-3ED6-37EB-D506CB682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47061">
            <a:off x="9322793" y="1350103"/>
            <a:ext cx="2306771" cy="2306771"/>
          </a:xfrm>
          <a:prstGeom prst="rect">
            <a:avLst/>
          </a:prstGeom>
        </p:spPr>
      </p:pic>
    </p:spTree>
    <p:extLst>
      <p:ext uri="{BB962C8B-B14F-4D97-AF65-F5344CB8AC3E}">
        <p14:creationId xmlns:p14="http://schemas.microsoft.com/office/powerpoint/2010/main" val="137050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86AF6F-8AAF-0B2A-7B0E-7B40CD44A628}"/>
              </a:ext>
            </a:extLst>
          </p:cNvPr>
          <p:cNvPicPr>
            <a:picLocks noChangeAspect="1"/>
          </p:cNvPicPr>
          <p:nvPr/>
        </p:nvPicPr>
        <p:blipFill>
          <a:blip r:embed="rId2"/>
          <a:stretch>
            <a:fillRect/>
          </a:stretch>
        </p:blipFill>
        <p:spPr>
          <a:xfrm>
            <a:off x="-1" y="1"/>
            <a:ext cx="230909" cy="6858000"/>
          </a:xfrm>
          <a:prstGeom prst="rect">
            <a:avLst/>
          </a:prstGeom>
        </p:spPr>
      </p:pic>
      <p:pic>
        <p:nvPicPr>
          <p:cNvPr id="3" name="Picture 2" descr="A person sitting on the floor with his legs crossed and a computer&#10;&#10;Description automatically generated">
            <a:extLst>
              <a:ext uri="{FF2B5EF4-FFF2-40B4-BE49-F238E27FC236}">
                <a16:creationId xmlns:a16="http://schemas.microsoft.com/office/drawing/2014/main" id="{DBFA3991-1A19-0124-0B52-C6CC6DCB8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sp>
        <p:nvSpPr>
          <p:cNvPr id="6" name="TextBox 5">
            <a:extLst>
              <a:ext uri="{FF2B5EF4-FFF2-40B4-BE49-F238E27FC236}">
                <a16:creationId xmlns:a16="http://schemas.microsoft.com/office/drawing/2014/main" id="{963EA2A4-6752-1CE7-AEEC-367511D74DCD}"/>
              </a:ext>
            </a:extLst>
          </p:cNvPr>
          <p:cNvSpPr txBox="1"/>
          <p:nvPr/>
        </p:nvSpPr>
        <p:spPr>
          <a:xfrm>
            <a:off x="4557484" y="1977191"/>
            <a:ext cx="6096000" cy="2677656"/>
          </a:xfrm>
          <a:prstGeom prst="rect">
            <a:avLst/>
          </a:prstGeom>
          <a:noFill/>
        </p:spPr>
        <p:txBody>
          <a:bodyPr wrap="square">
            <a:spAutoFit/>
          </a:bodyPr>
          <a:lstStyle/>
          <a:p>
            <a:r>
              <a:rPr lang="pl-PL" sz="2800" b="1" dirty="0"/>
              <a:t>Frontend</a:t>
            </a:r>
            <a:r>
              <a:rPr lang="pl-PL" sz="2800" dirty="0"/>
              <a:t> – rozwijanie graficznego interfejsu użytkownika strony internetowej, poprzez użycie </a:t>
            </a:r>
            <a:r>
              <a:rPr lang="pl-PL" sz="2800" b="1" dirty="0"/>
              <a:t>HTML</a:t>
            </a:r>
            <a:r>
              <a:rPr lang="pl-PL" sz="2800" dirty="0"/>
              <a:t>, </a:t>
            </a:r>
            <a:r>
              <a:rPr lang="pl-PL" sz="2800" b="1" dirty="0"/>
              <a:t>CSS</a:t>
            </a:r>
            <a:r>
              <a:rPr lang="pl-PL" sz="2800" dirty="0"/>
              <a:t> i </a:t>
            </a:r>
            <a:r>
              <a:rPr lang="pl-PL" sz="2800" b="1" dirty="0"/>
              <a:t>JavaScript</a:t>
            </a:r>
            <a:r>
              <a:rPr lang="pl-PL" sz="2800" dirty="0"/>
              <a:t>, dzięki czemu użytkownicy mogą oglądać i wchodzić w interakcję ze stroną.</a:t>
            </a:r>
          </a:p>
        </p:txBody>
      </p:sp>
      <p:sp>
        <p:nvSpPr>
          <p:cNvPr id="8" name="TextBox 7">
            <a:extLst>
              <a:ext uri="{FF2B5EF4-FFF2-40B4-BE49-F238E27FC236}">
                <a16:creationId xmlns:a16="http://schemas.microsoft.com/office/drawing/2014/main" id="{DC17A407-A348-7D46-1433-87FF60655CA8}"/>
              </a:ext>
            </a:extLst>
          </p:cNvPr>
          <p:cNvSpPr txBox="1"/>
          <p:nvPr/>
        </p:nvSpPr>
        <p:spPr>
          <a:xfrm>
            <a:off x="4557484" y="4654847"/>
            <a:ext cx="6096000" cy="369332"/>
          </a:xfrm>
          <a:prstGeom prst="rect">
            <a:avLst/>
          </a:prstGeom>
          <a:noFill/>
        </p:spPr>
        <p:txBody>
          <a:bodyPr wrap="square">
            <a:spAutoFit/>
          </a:bodyPr>
          <a:lstStyle/>
          <a:p>
            <a:r>
              <a:rPr lang="pl-PL" sz="1800" dirty="0">
                <a:solidFill>
                  <a:schemeClr val="tx1">
                    <a:alpha val="60000"/>
                  </a:schemeClr>
                </a:solidFill>
              </a:rPr>
              <a:t>Źródło: Wikipedia</a:t>
            </a:r>
          </a:p>
        </p:txBody>
      </p:sp>
      <p:sp>
        <p:nvSpPr>
          <p:cNvPr id="10" name="Slide Number Placeholder 9">
            <a:extLst>
              <a:ext uri="{FF2B5EF4-FFF2-40B4-BE49-F238E27FC236}">
                <a16:creationId xmlns:a16="http://schemas.microsoft.com/office/drawing/2014/main" id="{EE747F13-0E7F-3E2B-F533-D74D7C5237F8}"/>
              </a:ext>
            </a:extLst>
          </p:cNvPr>
          <p:cNvSpPr>
            <a:spLocks noGrp="1"/>
          </p:cNvSpPr>
          <p:nvPr>
            <p:ph type="sldNum" sz="quarter" idx="12"/>
          </p:nvPr>
        </p:nvSpPr>
        <p:spPr/>
        <p:txBody>
          <a:bodyPr/>
          <a:lstStyle/>
          <a:p>
            <a:fld id="{02DBE118-9CB1-4706-9205-E5601DCF21D9}" type="slidenum">
              <a:rPr lang="pl-PL" smtClean="0"/>
              <a:t>3</a:t>
            </a:fld>
            <a:endParaRPr lang="pl-PL" dirty="0"/>
          </a:p>
        </p:txBody>
      </p:sp>
    </p:spTree>
    <p:extLst>
      <p:ext uri="{BB962C8B-B14F-4D97-AF65-F5344CB8AC3E}">
        <p14:creationId xmlns:p14="http://schemas.microsoft.com/office/powerpoint/2010/main" val="3381458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3D08-9998-424A-9228-454C28D64491}"/>
              </a:ext>
            </a:extLst>
          </p:cNvPr>
          <p:cNvSpPr>
            <a:spLocks noGrp="1"/>
          </p:cNvSpPr>
          <p:nvPr>
            <p:ph type="ctrTitle"/>
          </p:nvPr>
        </p:nvSpPr>
        <p:spPr>
          <a:xfrm>
            <a:off x="4518139" y="1005696"/>
            <a:ext cx="5317936" cy="2336801"/>
          </a:xfrm>
        </p:spPr>
        <p:txBody>
          <a:bodyPr>
            <a:noAutofit/>
          </a:bodyPr>
          <a:lstStyle/>
          <a:p>
            <a:pPr algn="l"/>
            <a:br>
              <a:rPr lang="pl-PL" sz="4800" kern="100" dirty="0">
                <a:effectLst/>
                <a:latin typeface="+mn-lt"/>
                <a:ea typeface="Aptos" panose="020B0004020202020204" pitchFamily="34" charset="0"/>
                <a:cs typeface="Times New Roman" panose="02020603050405020304" pitchFamily="18" charset="0"/>
              </a:rPr>
            </a:br>
            <a:r>
              <a:rPr lang="pl-PL" sz="4800" b="1" kern="100" dirty="0">
                <a:effectLst/>
                <a:latin typeface="+mn-lt"/>
                <a:ea typeface="Aptos" panose="020B0004020202020204" pitchFamily="34" charset="0"/>
                <a:cs typeface="Segoe UI" panose="020B0502040204020203" pitchFamily="34" charset="0"/>
              </a:rPr>
              <a:t>Quiz!</a:t>
            </a:r>
            <a:endParaRPr lang="pl-PL" sz="4800" b="1" dirty="0">
              <a:latin typeface="+mn-lt"/>
              <a:cs typeface="Segoe UI" panose="020B0502040204020203" pitchFamily="34" charset="0"/>
            </a:endParaRPr>
          </a:p>
        </p:txBody>
      </p:sp>
      <p:pic>
        <p:nvPicPr>
          <p:cNvPr id="7" name="Picture 6" descr="A screenshot of a computer&#10;&#10;Description automatically generated">
            <a:extLst>
              <a:ext uri="{FF2B5EF4-FFF2-40B4-BE49-F238E27FC236}">
                <a16:creationId xmlns:a16="http://schemas.microsoft.com/office/drawing/2014/main" id="{B03062F1-3C5D-358E-E092-93D3DE08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9" name="Picture 8">
            <a:extLst>
              <a:ext uri="{FF2B5EF4-FFF2-40B4-BE49-F238E27FC236}">
                <a16:creationId xmlns:a16="http://schemas.microsoft.com/office/drawing/2014/main" id="{4B924734-EF53-C910-15FC-38733D3349AE}"/>
              </a:ext>
            </a:extLst>
          </p:cNvPr>
          <p:cNvPicPr>
            <a:picLocks noChangeAspect="1"/>
          </p:cNvPicPr>
          <p:nvPr/>
        </p:nvPicPr>
        <p:blipFill>
          <a:blip r:embed="rId3"/>
          <a:stretch>
            <a:fillRect/>
          </a:stretch>
        </p:blipFill>
        <p:spPr>
          <a:xfrm>
            <a:off x="-1" y="1"/>
            <a:ext cx="230909" cy="6858000"/>
          </a:xfrm>
          <a:prstGeom prst="rect">
            <a:avLst/>
          </a:prstGeom>
        </p:spPr>
      </p:pic>
      <p:sp>
        <p:nvSpPr>
          <p:cNvPr id="10" name="Slide Number Placeholder 9">
            <a:extLst>
              <a:ext uri="{FF2B5EF4-FFF2-40B4-BE49-F238E27FC236}">
                <a16:creationId xmlns:a16="http://schemas.microsoft.com/office/drawing/2014/main" id="{4A4F26FF-300E-DD81-0600-F746CA8E22F4}"/>
              </a:ext>
            </a:extLst>
          </p:cNvPr>
          <p:cNvSpPr>
            <a:spLocks noGrp="1"/>
          </p:cNvSpPr>
          <p:nvPr>
            <p:ph type="sldNum" sz="quarter" idx="12"/>
          </p:nvPr>
        </p:nvSpPr>
        <p:spPr/>
        <p:txBody>
          <a:bodyPr/>
          <a:lstStyle/>
          <a:p>
            <a:fld id="{02DBE118-9CB1-4706-9205-E5601DCF21D9}" type="slidenum">
              <a:rPr lang="pl-PL" smtClean="0"/>
              <a:t>30</a:t>
            </a:fld>
            <a:endParaRPr lang="pl-PL"/>
          </a:p>
        </p:txBody>
      </p:sp>
      <p:sp>
        <p:nvSpPr>
          <p:cNvPr id="5" name="Subtitle 4">
            <a:extLst>
              <a:ext uri="{FF2B5EF4-FFF2-40B4-BE49-F238E27FC236}">
                <a16:creationId xmlns:a16="http://schemas.microsoft.com/office/drawing/2014/main" id="{C281901C-4624-84B1-3BA0-70E3F6799F33}"/>
              </a:ext>
            </a:extLst>
          </p:cNvPr>
          <p:cNvSpPr>
            <a:spLocks noGrp="1"/>
          </p:cNvSpPr>
          <p:nvPr>
            <p:ph type="subTitle" idx="1"/>
          </p:nvPr>
        </p:nvSpPr>
        <p:spPr>
          <a:xfrm>
            <a:off x="2157988" y="4089401"/>
            <a:ext cx="9144000" cy="1655762"/>
          </a:xfrm>
        </p:spPr>
        <p:txBody>
          <a:bodyPr>
            <a:normAutofit/>
          </a:bodyPr>
          <a:lstStyle/>
          <a:p>
            <a:endParaRPr lang="pl-PL" sz="4400" dirty="0"/>
          </a:p>
        </p:txBody>
      </p:sp>
    </p:spTree>
    <p:extLst>
      <p:ext uri="{BB962C8B-B14F-4D97-AF65-F5344CB8AC3E}">
        <p14:creationId xmlns:p14="http://schemas.microsoft.com/office/powerpoint/2010/main" val="31502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E24E1-1923-1493-3AF6-D1DFF7B293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DF953-BFB5-2D1A-C804-D9AAA4E9BA64}"/>
              </a:ext>
            </a:extLst>
          </p:cNvPr>
          <p:cNvSpPr>
            <a:spLocks noGrp="1"/>
          </p:cNvSpPr>
          <p:nvPr>
            <p:ph type="sldNum" sz="quarter" idx="12"/>
          </p:nvPr>
        </p:nvSpPr>
        <p:spPr/>
        <p:txBody>
          <a:bodyPr/>
          <a:lstStyle/>
          <a:p>
            <a:fld id="{02DBE118-9CB1-4706-9205-E5601DCF21D9}" type="slidenum">
              <a:rPr lang="pl-PL" smtClean="0"/>
              <a:t>4</a:t>
            </a:fld>
            <a:endParaRPr lang="pl-PL"/>
          </a:p>
        </p:txBody>
      </p:sp>
      <p:pic>
        <p:nvPicPr>
          <p:cNvPr id="3" name="Picture 2">
            <a:extLst>
              <a:ext uri="{FF2B5EF4-FFF2-40B4-BE49-F238E27FC236}">
                <a16:creationId xmlns:a16="http://schemas.microsoft.com/office/drawing/2014/main" id="{7FB7D0AC-B0E5-C887-2783-208D6EDAA6BA}"/>
              </a:ext>
            </a:extLst>
          </p:cNvPr>
          <p:cNvPicPr>
            <a:picLocks noChangeAspect="1"/>
          </p:cNvPicPr>
          <p:nvPr/>
        </p:nvPicPr>
        <p:blipFill>
          <a:blip r:embed="rId2"/>
          <a:stretch>
            <a:fillRect/>
          </a:stretch>
        </p:blipFill>
        <p:spPr>
          <a:xfrm>
            <a:off x="-1" y="1"/>
            <a:ext cx="230909" cy="6858000"/>
          </a:xfrm>
          <a:prstGeom prst="rect">
            <a:avLst/>
          </a:prstGeom>
        </p:spPr>
      </p:pic>
      <p:pic>
        <p:nvPicPr>
          <p:cNvPr id="4" name="Picture 3" descr="A person sitting on the floor with his legs crossed and a computer&#10;&#10;Description automatically generated">
            <a:extLst>
              <a:ext uri="{FF2B5EF4-FFF2-40B4-BE49-F238E27FC236}">
                <a16:creationId xmlns:a16="http://schemas.microsoft.com/office/drawing/2014/main" id="{43830B92-59E3-9BBC-2EF6-795F2E5D5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sp>
        <p:nvSpPr>
          <p:cNvPr id="7" name="TextBox 6">
            <a:extLst>
              <a:ext uri="{FF2B5EF4-FFF2-40B4-BE49-F238E27FC236}">
                <a16:creationId xmlns:a16="http://schemas.microsoft.com/office/drawing/2014/main" id="{57A4D0A3-B45E-C3D6-F0EE-ADD2333B3D36}"/>
              </a:ext>
            </a:extLst>
          </p:cNvPr>
          <p:cNvSpPr txBox="1"/>
          <p:nvPr/>
        </p:nvSpPr>
        <p:spPr>
          <a:xfrm>
            <a:off x="4239927" y="856340"/>
            <a:ext cx="8204240" cy="769441"/>
          </a:xfrm>
          <a:prstGeom prst="rect">
            <a:avLst/>
          </a:prstGeom>
          <a:noFill/>
        </p:spPr>
        <p:txBody>
          <a:bodyPr wrap="square" rtlCol="0">
            <a:spAutoFit/>
          </a:bodyPr>
          <a:lstStyle/>
          <a:p>
            <a:r>
              <a:rPr lang="pl-PL" sz="4400" b="1" dirty="0"/>
              <a:t>Podstawy HTML5:</a:t>
            </a:r>
          </a:p>
        </p:txBody>
      </p:sp>
      <p:sp>
        <p:nvSpPr>
          <p:cNvPr id="10" name="TextBox 9">
            <a:extLst>
              <a:ext uri="{FF2B5EF4-FFF2-40B4-BE49-F238E27FC236}">
                <a16:creationId xmlns:a16="http://schemas.microsoft.com/office/drawing/2014/main" id="{21BD9422-7290-2E22-9322-4657E1AD6F0B}"/>
              </a:ext>
            </a:extLst>
          </p:cNvPr>
          <p:cNvSpPr txBox="1"/>
          <p:nvPr/>
        </p:nvSpPr>
        <p:spPr>
          <a:xfrm>
            <a:off x="4397829" y="1770743"/>
            <a:ext cx="7141028" cy="3477875"/>
          </a:xfrm>
          <a:prstGeom prst="rect">
            <a:avLst/>
          </a:prstGeom>
          <a:noFill/>
        </p:spPr>
        <p:txBody>
          <a:bodyPr wrap="square" rtlCol="0">
            <a:spAutoFit/>
          </a:bodyPr>
          <a:lstStyle/>
          <a:p>
            <a:pPr algn="l"/>
            <a:r>
              <a:rPr lang="pl-PL" sz="2000" b="1" i="0" dirty="0">
                <a:solidFill>
                  <a:srgbClr val="0D0D0D"/>
                </a:solidFill>
                <a:effectLst/>
                <a:latin typeface="Söhne"/>
              </a:rPr>
              <a:t>Podstawy HTML</a:t>
            </a:r>
            <a:endParaRPr lang="pl-PL" sz="2000" b="0" i="0" dirty="0">
              <a:solidFill>
                <a:srgbClr val="0D0D0D"/>
              </a:solidFill>
              <a:effectLst/>
              <a:latin typeface="Söhne"/>
            </a:endParaRPr>
          </a:p>
          <a:p>
            <a:pPr algn="l"/>
            <a:r>
              <a:rPr lang="pl-PL" sz="2000" b="0" i="1" dirty="0">
                <a:solidFill>
                  <a:srgbClr val="0D0D0D"/>
                </a:solidFill>
                <a:effectLst/>
                <a:latin typeface="Söhne"/>
              </a:rPr>
              <a:t>HTML (</a:t>
            </a:r>
            <a:r>
              <a:rPr lang="pl-PL" sz="2000" b="0" i="1" dirty="0" err="1">
                <a:solidFill>
                  <a:srgbClr val="0D0D0D"/>
                </a:solidFill>
                <a:effectLst/>
                <a:latin typeface="Söhne"/>
              </a:rPr>
              <a:t>HyperText</a:t>
            </a:r>
            <a:r>
              <a:rPr lang="pl-PL" sz="2000" b="0" i="1" dirty="0">
                <a:solidFill>
                  <a:srgbClr val="0D0D0D"/>
                </a:solidFill>
                <a:effectLst/>
                <a:latin typeface="Söhne"/>
              </a:rPr>
              <a:t> </a:t>
            </a:r>
            <a:r>
              <a:rPr lang="pl-PL" sz="2000" b="0" i="1" dirty="0" err="1">
                <a:solidFill>
                  <a:srgbClr val="0D0D0D"/>
                </a:solidFill>
                <a:effectLst/>
                <a:latin typeface="Söhne"/>
              </a:rPr>
              <a:t>Markup</a:t>
            </a:r>
            <a:r>
              <a:rPr lang="pl-PL" sz="2000" b="0" i="1" dirty="0">
                <a:solidFill>
                  <a:srgbClr val="0D0D0D"/>
                </a:solidFill>
                <a:effectLst/>
                <a:latin typeface="Söhne"/>
              </a:rPr>
              <a:t> Language)</a:t>
            </a:r>
            <a:r>
              <a:rPr lang="pl-PL" sz="2000" b="0" i="0" dirty="0">
                <a:solidFill>
                  <a:srgbClr val="0D0D0D"/>
                </a:solidFill>
                <a:effectLst/>
                <a:latin typeface="Söhne"/>
              </a:rPr>
              <a:t> to język używany do tworzenia stron internetowych. Oto kilka podstawowych elementów:</a:t>
            </a:r>
          </a:p>
          <a:p>
            <a:pPr algn="l">
              <a:buFont typeface="+mj-lt"/>
              <a:buAutoNum type="arabicPeriod"/>
            </a:pPr>
            <a:r>
              <a:rPr lang="pl-PL" sz="2000" b="1" i="0" dirty="0">
                <a:solidFill>
                  <a:srgbClr val="0D0D0D"/>
                </a:solidFill>
                <a:effectLst/>
                <a:latin typeface="Söhne"/>
              </a:rPr>
              <a:t>&lt;!DOCTYPE </a:t>
            </a:r>
            <a:r>
              <a:rPr lang="pl-PL" sz="2000" b="1" i="0" dirty="0" err="1">
                <a:solidFill>
                  <a:srgbClr val="0D0D0D"/>
                </a:solidFill>
                <a:effectLst/>
                <a:latin typeface="Söhne"/>
              </a:rPr>
              <a:t>html</a:t>
            </a:r>
            <a:r>
              <a:rPr lang="pl-PL" sz="2000" b="1" i="0" dirty="0">
                <a:solidFill>
                  <a:srgbClr val="0D0D0D"/>
                </a:solidFill>
                <a:effectLst/>
                <a:latin typeface="Söhne"/>
              </a:rPr>
              <a:t>&gt;</a:t>
            </a:r>
            <a:r>
              <a:rPr lang="pl-PL" sz="2000" b="0" i="0" dirty="0">
                <a:solidFill>
                  <a:srgbClr val="0D0D0D"/>
                </a:solidFill>
                <a:effectLst/>
                <a:latin typeface="Söhne"/>
              </a:rPr>
              <a:t>: Deklaracja typu dokumentu HTML.</a:t>
            </a:r>
          </a:p>
          <a:p>
            <a:pPr algn="l">
              <a:buFont typeface="+mj-lt"/>
              <a:buAutoNum type="arabicPeriod"/>
            </a:pPr>
            <a:r>
              <a:rPr lang="pl-PL" sz="2000" b="1" i="0" dirty="0">
                <a:solidFill>
                  <a:srgbClr val="0D0D0D"/>
                </a:solidFill>
                <a:effectLst/>
                <a:latin typeface="Söhne"/>
              </a:rPr>
              <a:t>&lt;</a:t>
            </a:r>
            <a:r>
              <a:rPr lang="pl-PL" sz="2000" b="1" i="0" dirty="0" err="1">
                <a:solidFill>
                  <a:srgbClr val="0D0D0D"/>
                </a:solidFill>
                <a:effectLst/>
                <a:latin typeface="Söhne"/>
              </a:rPr>
              <a:t>html</a:t>
            </a:r>
            <a:r>
              <a:rPr lang="pl-PL" sz="2000" b="1" i="0" dirty="0">
                <a:solidFill>
                  <a:srgbClr val="0D0D0D"/>
                </a:solidFill>
                <a:effectLst/>
                <a:latin typeface="Söhne"/>
              </a:rPr>
              <a:t>&gt;</a:t>
            </a:r>
            <a:r>
              <a:rPr lang="pl-PL" sz="2000" b="0" i="0" dirty="0">
                <a:solidFill>
                  <a:srgbClr val="0D0D0D"/>
                </a:solidFill>
                <a:effectLst/>
                <a:latin typeface="Söhne"/>
              </a:rPr>
              <a:t>: Element korzenia dokumentu HTML.</a:t>
            </a:r>
          </a:p>
          <a:p>
            <a:pPr algn="l">
              <a:buFont typeface="+mj-lt"/>
              <a:buAutoNum type="arabicPeriod"/>
            </a:pPr>
            <a:r>
              <a:rPr lang="pl-PL" sz="2000" b="1" i="0" dirty="0">
                <a:solidFill>
                  <a:srgbClr val="0D0D0D"/>
                </a:solidFill>
                <a:effectLst/>
                <a:latin typeface="Söhne"/>
              </a:rPr>
              <a:t>&lt;</a:t>
            </a:r>
            <a:r>
              <a:rPr lang="pl-PL" sz="2000" b="1" i="0" dirty="0" err="1">
                <a:solidFill>
                  <a:srgbClr val="0D0D0D"/>
                </a:solidFill>
                <a:effectLst/>
                <a:latin typeface="Söhne"/>
              </a:rPr>
              <a:t>head</a:t>
            </a:r>
            <a:r>
              <a:rPr lang="pl-PL" sz="2000" b="1" i="0" dirty="0">
                <a:solidFill>
                  <a:srgbClr val="0D0D0D"/>
                </a:solidFill>
                <a:effectLst/>
                <a:latin typeface="Söhne"/>
              </a:rPr>
              <a:t>&gt;</a:t>
            </a:r>
            <a:r>
              <a:rPr lang="pl-PL" sz="2000" b="0" i="0" dirty="0">
                <a:solidFill>
                  <a:srgbClr val="0D0D0D"/>
                </a:solidFill>
                <a:effectLst/>
                <a:latin typeface="Söhne"/>
              </a:rPr>
              <a:t>: Kontener dla metadanych, takich jak tytuł strony, linki do arkuszy stylów itp.</a:t>
            </a:r>
          </a:p>
          <a:p>
            <a:pPr algn="l">
              <a:buFont typeface="+mj-lt"/>
              <a:buAutoNum type="arabicPeriod"/>
            </a:pPr>
            <a:r>
              <a:rPr lang="pl-PL" sz="2000" b="1" i="0" dirty="0">
                <a:solidFill>
                  <a:srgbClr val="0D0D0D"/>
                </a:solidFill>
                <a:effectLst/>
                <a:latin typeface="Söhne"/>
              </a:rPr>
              <a:t>&lt;</a:t>
            </a:r>
            <a:r>
              <a:rPr lang="pl-PL" sz="2000" b="1" i="0" dirty="0" err="1">
                <a:solidFill>
                  <a:srgbClr val="0D0D0D"/>
                </a:solidFill>
                <a:effectLst/>
                <a:latin typeface="Söhne"/>
              </a:rPr>
              <a:t>title</a:t>
            </a:r>
            <a:r>
              <a:rPr lang="pl-PL" sz="2000" b="1" i="0" dirty="0">
                <a:solidFill>
                  <a:srgbClr val="0D0D0D"/>
                </a:solidFill>
                <a:effectLst/>
                <a:latin typeface="Söhne"/>
              </a:rPr>
              <a:t>&gt;</a:t>
            </a:r>
            <a:r>
              <a:rPr lang="pl-PL" sz="2000" b="0" i="0" dirty="0">
                <a:solidFill>
                  <a:srgbClr val="0D0D0D"/>
                </a:solidFill>
                <a:effectLst/>
                <a:latin typeface="Söhne"/>
              </a:rPr>
              <a:t>: Tytuł strony, wyświetlany w pasku przeglądarki.</a:t>
            </a:r>
          </a:p>
          <a:p>
            <a:pPr algn="l">
              <a:buFont typeface="+mj-lt"/>
              <a:buAutoNum type="arabicPeriod"/>
            </a:pPr>
            <a:r>
              <a:rPr lang="pl-PL" sz="2000" b="1" i="0" dirty="0">
                <a:solidFill>
                  <a:srgbClr val="0D0D0D"/>
                </a:solidFill>
                <a:effectLst/>
                <a:latin typeface="Söhne"/>
              </a:rPr>
              <a:t>&lt;body&gt;</a:t>
            </a:r>
            <a:r>
              <a:rPr lang="pl-PL" sz="2000" b="0" i="0" dirty="0">
                <a:solidFill>
                  <a:srgbClr val="0D0D0D"/>
                </a:solidFill>
                <a:effectLst/>
                <a:latin typeface="Söhne"/>
              </a:rPr>
              <a:t>: Zawartość strony, takie jak tekst, obrazy, linki, itp.</a:t>
            </a:r>
          </a:p>
          <a:p>
            <a:pPr marL="285750" indent="-285750">
              <a:buFont typeface="Arial" panose="020B0604020202020204" pitchFamily="34" charset="0"/>
              <a:buChar char="•"/>
            </a:pPr>
            <a:endParaRPr lang="pl-PL" sz="2000" dirty="0"/>
          </a:p>
        </p:txBody>
      </p:sp>
      <p:sp>
        <p:nvSpPr>
          <p:cNvPr id="12" name="TextBox 11">
            <a:extLst>
              <a:ext uri="{FF2B5EF4-FFF2-40B4-BE49-F238E27FC236}">
                <a16:creationId xmlns:a16="http://schemas.microsoft.com/office/drawing/2014/main" id="{DF7E9813-2439-BD42-BEEB-7546B752AEE2}"/>
              </a:ext>
            </a:extLst>
          </p:cNvPr>
          <p:cNvSpPr txBox="1"/>
          <p:nvPr/>
        </p:nvSpPr>
        <p:spPr>
          <a:xfrm>
            <a:off x="4688113" y="5816994"/>
            <a:ext cx="6978448" cy="369332"/>
          </a:xfrm>
          <a:prstGeom prst="rect">
            <a:avLst/>
          </a:prstGeom>
          <a:noFill/>
        </p:spPr>
        <p:txBody>
          <a:bodyPr wrap="square">
            <a:spAutoFit/>
          </a:bodyPr>
          <a:lstStyle/>
          <a:p>
            <a:r>
              <a:rPr lang="pl-PL" sz="1800" dirty="0">
                <a:solidFill>
                  <a:schemeClr val="tx1">
                    <a:alpha val="60000"/>
                  </a:schemeClr>
                </a:solidFill>
              </a:rPr>
              <a:t>Źródło: https://www.browserstack.com/guide/top-html5-features</a:t>
            </a:r>
          </a:p>
        </p:txBody>
      </p:sp>
      <p:pic>
        <p:nvPicPr>
          <p:cNvPr id="5" name="Picture 4">
            <a:extLst>
              <a:ext uri="{FF2B5EF4-FFF2-40B4-BE49-F238E27FC236}">
                <a16:creationId xmlns:a16="http://schemas.microsoft.com/office/drawing/2014/main" id="{55224306-1E08-032C-B5CE-0AE9C9665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30908" cy="6858000"/>
          </a:xfrm>
          <a:prstGeom prst="rect">
            <a:avLst/>
          </a:prstGeom>
        </p:spPr>
      </p:pic>
      <p:pic>
        <p:nvPicPr>
          <p:cNvPr id="8" name="Picture 7" descr="A logo of a software developer&#10;&#10;Description automatically generated">
            <a:extLst>
              <a:ext uri="{FF2B5EF4-FFF2-40B4-BE49-F238E27FC236}">
                <a16:creationId xmlns:a16="http://schemas.microsoft.com/office/drawing/2014/main" id="{224B7FFE-9ECC-0AEC-C644-266297CB7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68" y="1559105"/>
            <a:ext cx="2774769" cy="2774769"/>
          </a:xfrm>
          <a:prstGeom prst="rect">
            <a:avLst/>
          </a:prstGeom>
        </p:spPr>
      </p:pic>
    </p:spTree>
    <p:extLst>
      <p:ext uri="{BB962C8B-B14F-4D97-AF65-F5344CB8AC3E}">
        <p14:creationId xmlns:p14="http://schemas.microsoft.com/office/powerpoint/2010/main" val="35394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15B239-0F04-6046-0F3F-FD2666FD6630}"/>
              </a:ext>
            </a:extLst>
          </p:cNvPr>
          <p:cNvSpPr>
            <a:spLocks noGrp="1"/>
          </p:cNvSpPr>
          <p:nvPr>
            <p:ph type="sldNum" sz="quarter" idx="12"/>
          </p:nvPr>
        </p:nvSpPr>
        <p:spPr/>
        <p:txBody>
          <a:bodyPr/>
          <a:lstStyle/>
          <a:p>
            <a:fld id="{02DBE118-9CB1-4706-9205-E5601DCF21D9}" type="slidenum">
              <a:rPr lang="pl-PL" smtClean="0"/>
              <a:t>5</a:t>
            </a:fld>
            <a:endParaRPr lang="pl-PL"/>
          </a:p>
        </p:txBody>
      </p:sp>
      <p:pic>
        <p:nvPicPr>
          <p:cNvPr id="3" name="Picture 2">
            <a:extLst>
              <a:ext uri="{FF2B5EF4-FFF2-40B4-BE49-F238E27FC236}">
                <a16:creationId xmlns:a16="http://schemas.microsoft.com/office/drawing/2014/main" id="{EDADC946-2C8E-1588-8E40-D5D798491D82}"/>
              </a:ext>
            </a:extLst>
          </p:cNvPr>
          <p:cNvPicPr>
            <a:picLocks noChangeAspect="1"/>
          </p:cNvPicPr>
          <p:nvPr/>
        </p:nvPicPr>
        <p:blipFill>
          <a:blip r:embed="rId2"/>
          <a:stretch>
            <a:fillRect/>
          </a:stretch>
        </p:blipFill>
        <p:spPr>
          <a:xfrm>
            <a:off x="-1" y="1"/>
            <a:ext cx="230909" cy="6858000"/>
          </a:xfrm>
          <a:prstGeom prst="rect">
            <a:avLst/>
          </a:prstGeom>
        </p:spPr>
      </p:pic>
      <p:pic>
        <p:nvPicPr>
          <p:cNvPr id="4" name="Picture 3" descr="A person sitting on the floor with his legs crossed and a computer&#10;&#10;Description automatically generated">
            <a:extLst>
              <a:ext uri="{FF2B5EF4-FFF2-40B4-BE49-F238E27FC236}">
                <a16:creationId xmlns:a16="http://schemas.microsoft.com/office/drawing/2014/main" id="{6C4970B6-87B4-B81A-3827-98B0BA7E2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sp>
        <p:nvSpPr>
          <p:cNvPr id="7" name="TextBox 6">
            <a:extLst>
              <a:ext uri="{FF2B5EF4-FFF2-40B4-BE49-F238E27FC236}">
                <a16:creationId xmlns:a16="http://schemas.microsoft.com/office/drawing/2014/main" id="{B93ECFFD-63C9-D453-B8AE-3BD47E0A57FB}"/>
              </a:ext>
            </a:extLst>
          </p:cNvPr>
          <p:cNvSpPr txBox="1"/>
          <p:nvPr/>
        </p:nvSpPr>
        <p:spPr>
          <a:xfrm>
            <a:off x="4239927" y="856340"/>
            <a:ext cx="8204240" cy="769441"/>
          </a:xfrm>
          <a:prstGeom prst="rect">
            <a:avLst/>
          </a:prstGeom>
          <a:noFill/>
        </p:spPr>
        <p:txBody>
          <a:bodyPr wrap="square" rtlCol="0">
            <a:spAutoFit/>
          </a:bodyPr>
          <a:lstStyle/>
          <a:p>
            <a:r>
              <a:rPr lang="pl-PL" sz="4400" b="1" dirty="0"/>
              <a:t>Główne cechy HTML5:</a:t>
            </a:r>
          </a:p>
        </p:txBody>
      </p:sp>
      <p:sp>
        <p:nvSpPr>
          <p:cNvPr id="10" name="TextBox 9">
            <a:extLst>
              <a:ext uri="{FF2B5EF4-FFF2-40B4-BE49-F238E27FC236}">
                <a16:creationId xmlns:a16="http://schemas.microsoft.com/office/drawing/2014/main" id="{3FB3EA93-EAA6-94E5-016F-743D67BEFC3C}"/>
              </a:ext>
            </a:extLst>
          </p:cNvPr>
          <p:cNvSpPr txBox="1"/>
          <p:nvPr/>
        </p:nvSpPr>
        <p:spPr>
          <a:xfrm>
            <a:off x="4397829" y="1770743"/>
            <a:ext cx="7141028" cy="4401205"/>
          </a:xfrm>
          <a:prstGeom prst="rect">
            <a:avLst/>
          </a:prstGeom>
          <a:noFill/>
        </p:spPr>
        <p:txBody>
          <a:bodyPr wrap="square" rtlCol="0">
            <a:spAutoFit/>
          </a:bodyPr>
          <a:lstStyle/>
          <a:p>
            <a:pPr marL="285750" indent="-285750">
              <a:buFont typeface="Arial" panose="020B0604020202020204" pitchFamily="34" charset="0"/>
              <a:buChar char="•"/>
            </a:pPr>
            <a:r>
              <a:rPr lang="pl-PL" sz="2000" b="1" dirty="0"/>
              <a:t>Semantyka</a:t>
            </a:r>
            <a:r>
              <a:rPr lang="pl-PL" sz="2000" dirty="0"/>
              <a:t>: Zwięzłe i precyzyjne znaczniki dla lepszego zrozumienia struktury dokumentu</a:t>
            </a:r>
          </a:p>
          <a:p>
            <a:pPr marL="285750" indent="-285750">
              <a:buFont typeface="Arial" panose="020B0604020202020204" pitchFamily="34" charset="0"/>
              <a:buChar char="•"/>
            </a:pPr>
            <a:r>
              <a:rPr lang="pl-PL" sz="2000" b="1" dirty="0"/>
              <a:t>Audio i video</a:t>
            </a:r>
            <a:r>
              <a:rPr lang="pl-PL" sz="2000" dirty="0"/>
              <a:t>: Wbudowane wsparcie dla elementów audio i video, eliminując konieczność stosowania zewnętrznych wtyczek</a:t>
            </a:r>
          </a:p>
          <a:p>
            <a:pPr marL="285750" indent="-285750">
              <a:buFont typeface="Arial" panose="020B0604020202020204" pitchFamily="34" charset="0"/>
              <a:buChar char="•"/>
            </a:pPr>
            <a:r>
              <a:rPr lang="pl-PL" sz="2000" b="1" dirty="0"/>
              <a:t>Nowe znaczniki</a:t>
            </a:r>
            <a:r>
              <a:rPr lang="pl-PL" sz="2000" dirty="0"/>
              <a:t>: Wprowadzenie nowych, bardziej semantycznych znaczników, takich jak &lt;article&gt;, &lt;section&gt;, &lt;nav&gt; itp.</a:t>
            </a:r>
          </a:p>
          <a:p>
            <a:pPr marL="285750" indent="-285750">
              <a:buFont typeface="Arial" panose="020B0604020202020204" pitchFamily="34" charset="0"/>
              <a:buChar char="•"/>
            </a:pPr>
            <a:r>
              <a:rPr lang="pl-PL" sz="2000" b="1" dirty="0"/>
              <a:t>WebSockets</a:t>
            </a:r>
            <a:r>
              <a:rPr lang="pl-PL" sz="2000" dirty="0"/>
              <a:t>: Technologia umożliwiająca dwustronną komunikację pomiędzy klientem a serwerem w czasie rzeczywistym</a:t>
            </a:r>
          </a:p>
          <a:p>
            <a:pPr marL="285750" indent="-285750">
              <a:buFont typeface="Arial" panose="020B0604020202020204" pitchFamily="34" charset="0"/>
              <a:buChar char="•"/>
            </a:pPr>
            <a:r>
              <a:rPr lang="pl-PL" sz="2000" b="1" dirty="0"/>
              <a:t>Element Canvas</a:t>
            </a:r>
            <a:r>
              <a:rPr lang="pl-PL" sz="2000" dirty="0"/>
              <a:t>: Możliwość renderowania grafiki bezpośrednio na stronie</a:t>
            </a:r>
          </a:p>
          <a:p>
            <a:pPr marL="285750" indent="-285750">
              <a:buFont typeface="Arial" panose="020B0604020202020204" pitchFamily="34" charset="0"/>
              <a:buChar char="•"/>
            </a:pPr>
            <a:endParaRPr lang="pl-PL" sz="2000" dirty="0"/>
          </a:p>
        </p:txBody>
      </p:sp>
      <p:sp>
        <p:nvSpPr>
          <p:cNvPr id="12" name="TextBox 11">
            <a:extLst>
              <a:ext uri="{FF2B5EF4-FFF2-40B4-BE49-F238E27FC236}">
                <a16:creationId xmlns:a16="http://schemas.microsoft.com/office/drawing/2014/main" id="{5A86570D-2EC7-0B2A-23D7-73822B68F708}"/>
              </a:ext>
            </a:extLst>
          </p:cNvPr>
          <p:cNvSpPr txBox="1"/>
          <p:nvPr/>
        </p:nvSpPr>
        <p:spPr>
          <a:xfrm>
            <a:off x="4688113" y="5816994"/>
            <a:ext cx="6978448" cy="369332"/>
          </a:xfrm>
          <a:prstGeom prst="rect">
            <a:avLst/>
          </a:prstGeom>
          <a:noFill/>
        </p:spPr>
        <p:txBody>
          <a:bodyPr wrap="square">
            <a:spAutoFit/>
          </a:bodyPr>
          <a:lstStyle/>
          <a:p>
            <a:r>
              <a:rPr lang="pl-PL" sz="1800" dirty="0">
                <a:solidFill>
                  <a:schemeClr val="tx1">
                    <a:alpha val="60000"/>
                  </a:schemeClr>
                </a:solidFill>
              </a:rPr>
              <a:t>Źródło: https://www.browserstack.com/guide/top-html5-features</a:t>
            </a:r>
          </a:p>
        </p:txBody>
      </p:sp>
      <p:pic>
        <p:nvPicPr>
          <p:cNvPr id="8" name="Picture 7">
            <a:extLst>
              <a:ext uri="{FF2B5EF4-FFF2-40B4-BE49-F238E27FC236}">
                <a16:creationId xmlns:a16="http://schemas.microsoft.com/office/drawing/2014/main" id="{BE7C5C15-2BCF-079B-6103-6354D33D2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30908" cy="6858000"/>
          </a:xfrm>
          <a:prstGeom prst="rect">
            <a:avLst/>
          </a:prstGeom>
        </p:spPr>
      </p:pic>
      <p:pic>
        <p:nvPicPr>
          <p:cNvPr id="14" name="Picture 13" descr="A logo of a software developer&#10;&#10;Description automatically generated">
            <a:extLst>
              <a:ext uri="{FF2B5EF4-FFF2-40B4-BE49-F238E27FC236}">
                <a16:creationId xmlns:a16="http://schemas.microsoft.com/office/drawing/2014/main" id="{9C4A3C13-785D-9D1B-FCEE-215CCE3E2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68" y="1559105"/>
            <a:ext cx="2774769" cy="2774769"/>
          </a:xfrm>
          <a:prstGeom prst="rect">
            <a:avLst/>
          </a:prstGeom>
        </p:spPr>
      </p:pic>
    </p:spTree>
    <p:extLst>
      <p:ext uri="{BB962C8B-B14F-4D97-AF65-F5344CB8AC3E}">
        <p14:creationId xmlns:p14="http://schemas.microsoft.com/office/powerpoint/2010/main" val="82325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DA141-AC39-263E-C6FA-4A6554AA08B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5632F-AE10-30F3-A5AA-5E252DF6E81B}"/>
              </a:ext>
            </a:extLst>
          </p:cNvPr>
          <p:cNvSpPr>
            <a:spLocks noGrp="1"/>
          </p:cNvSpPr>
          <p:nvPr>
            <p:ph type="sldNum" sz="quarter" idx="12"/>
          </p:nvPr>
        </p:nvSpPr>
        <p:spPr/>
        <p:txBody>
          <a:bodyPr/>
          <a:lstStyle/>
          <a:p>
            <a:fld id="{02DBE118-9CB1-4706-9205-E5601DCF21D9}" type="slidenum">
              <a:rPr lang="pl-PL" smtClean="0"/>
              <a:t>6</a:t>
            </a:fld>
            <a:endParaRPr lang="pl-PL"/>
          </a:p>
        </p:txBody>
      </p:sp>
      <p:pic>
        <p:nvPicPr>
          <p:cNvPr id="3" name="Picture 2">
            <a:extLst>
              <a:ext uri="{FF2B5EF4-FFF2-40B4-BE49-F238E27FC236}">
                <a16:creationId xmlns:a16="http://schemas.microsoft.com/office/drawing/2014/main" id="{2CF9C7FA-8D4D-17CD-E185-1D8170EED4F8}"/>
              </a:ext>
            </a:extLst>
          </p:cNvPr>
          <p:cNvPicPr>
            <a:picLocks noChangeAspect="1"/>
          </p:cNvPicPr>
          <p:nvPr/>
        </p:nvPicPr>
        <p:blipFill>
          <a:blip r:embed="rId2"/>
          <a:stretch>
            <a:fillRect/>
          </a:stretch>
        </p:blipFill>
        <p:spPr>
          <a:xfrm>
            <a:off x="-1" y="1"/>
            <a:ext cx="230909" cy="6858000"/>
          </a:xfrm>
          <a:prstGeom prst="rect">
            <a:avLst/>
          </a:prstGeom>
        </p:spPr>
      </p:pic>
      <p:pic>
        <p:nvPicPr>
          <p:cNvPr id="4" name="Picture 3" descr="A person sitting on the floor with his legs crossed and a computer&#10;&#10;Description automatically generated">
            <a:extLst>
              <a:ext uri="{FF2B5EF4-FFF2-40B4-BE49-F238E27FC236}">
                <a16:creationId xmlns:a16="http://schemas.microsoft.com/office/drawing/2014/main" id="{3EA177A8-A5FD-1811-0CA3-D1E787D0A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sp>
        <p:nvSpPr>
          <p:cNvPr id="7" name="TextBox 6">
            <a:extLst>
              <a:ext uri="{FF2B5EF4-FFF2-40B4-BE49-F238E27FC236}">
                <a16:creationId xmlns:a16="http://schemas.microsoft.com/office/drawing/2014/main" id="{F60FA702-5B6A-C5E1-2D98-0CB986F36C76}"/>
              </a:ext>
            </a:extLst>
          </p:cNvPr>
          <p:cNvSpPr txBox="1"/>
          <p:nvPr/>
        </p:nvSpPr>
        <p:spPr>
          <a:xfrm>
            <a:off x="4239927" y="856340"/>
            <a:ext cx="8204240" cy="769441"/>
          </a:xfrm>
          <a:prstGeom prst="rect">
            <a:avLst/>
          </a:prstGeom>
          <a:noFill/>
        </p:spPr>
        <p:txBody>
          <a:bodyPr wrap="square" rtlCol="0">
            <a:spAutoFit/>
          </a:bodyPr>
          <a:lstStyle/>
          <a:p>
            <a:r>
              <a:rPr lang="pl-PL" sz="4400" b="1" dirty="0"/>
              <a:t>Podstawy HTML5:</a:t>
            </a:r>
          </a:p>
        </p:txBody>
      </p:sp>
      <p:sp>
        <p:nvSpPr>
          <p:cNvPr id="10" name="TextBox 9">
            <a:extLst>
              <a:ext uri="{FF2B5EF4-FFF2-40B4-BE49-F238E27FC236}">
                <a16:creationId xmlns:a16="http://schemas.microsoft.com/office/drawing/2014/main" id="{F9AD83A2-85DD-2345-B092-D5607562FC9E}"/>
              </a:ext>
            </a:extLst>
          </p:cNvPr>
          <p:cNvSpPr txBox="1"/>
          <p:nvPr/>
        </p:nvSpPr>
        <p:spPr>
          <a:xfrm>
            <a:off x="4397829" y="1770743"/>
            <a:ext cx="7141028" cy="1938992"/>
          </a:xfrm>
          <a:prstGeom prst="rect">
            <a:avLst/>
          </a:prstGeom>
          <a:noFill/>
        </p:spPr>
        <p:txBody>
          <a:bodyPr wrap="square" rtlCol="0">
            <a:spAutoFit/>
          </a:bodyPr>
          <a:lstStyle/>
          <a:p>
            <a:pPr algn="l"/>
            <a:r>
              <a:rPr lang="pl-PL" sz="2000" b="0" i="0" dirty="0">
                <a:solidFill>
                  <a:srgbClr val="0D0D0D"/>
                </a:solidFill>
                <a:effectLst/>
              </a:rPr>
              <a:t>W tym przykładzie:</a:t>
            </a:r>
          </a:p>
          <a:p>
            <a:pPr algn="l">
              <a:buFont typeface="Arial" panose="020B0604020202020204" pitchFamily="34" charset="0"/>
              <a:buChar char="•"/>
            </a:pPr>
            <a:r>
              <a:rPr lang="pl-PL" sz="2000" b="0" i="0" dirty="0">
                <a:solidFill>
                  <a:srgbClr val="0D0D0D"/>
                </a:solidFill>
                <a:effectLst/>
              </a:rPr>
              <a:t>Strona ma tytuł "Moja Strona".</a:t>
            </a:r>
          </a:p>
          <a:p>
            <a:pPr algn="l">
              <a:buFont typeface="Arial" panose="020B0604020202020204" pitchFamily="34" charset="0"/>
              <a:buChar char="•"/>
            </a:pPr>
            <a:r>
              <a:rPr lang="pl-PL" sz="2000" b="0" i="0" dirty="0">
                <a:solidFill>
                  <a:srgbClr val="0D0D0D"/>
                </a:solidFill>
                <a:effectLst/>
              </a:rPr>
              <a:t>Zawiera nagłówek pierwszego poziomu (h1).</a:t>
            </a:r>
          </a:p>
          <a:p>
            <a:pPr algn="l">
              <a:buFont typeface="Arial" panose="020B0604020202020204" pitchFamily="34" charset="0"/>
              <a:buChar char="•"/>
            </a:pPr>
            <a:r>
              <a:rPr lang="pl-PL" sz="2000" b="0" i="0" dirty="0">
                <a:solidFill>
                  <a:srgbClr val="0D0D0D"/>
                </a:solidFill>
                <a:effectLst/>
              </a:rPr>
              <a:t>Posiada jeden paragraf tekstu.</a:t>
            </a:r>
          </a:p>
          <a:p>
            <a:pPr algn="l">
              <a:buFont typeface="Arial" panose="020B0604020202020204" pitchFamily="34" charset="0"/>
              <a:buChar char="•"/>
            </a:pPr>
            <a:r>
              <a:rPr lang="pl-PL" sz="2000" b="0" i="0" dirty="0">
                <a:solidFill>
                  <a:srgbClr val="0D0D0D"/>
                </a:solidFill>
                <a:effectLst/>
              </a:rPr>
              <a:t>Zawiera link do przykładowej strony.</a:t>
            </a:r>
          </a:p>
          <a:p>
            <a:pPr algn="l">
              <a:buFont typeface="Arial" panose="020B0604020202020204" pitchFamily="34" charset="0"/>
              <a:buChar char="•"/>
            </a:pPr>
            <a:r>
              <a:rPr lang="pl-PL" sz="2000" b="0" i="0" dirty="0">
                <a:solidFill>
                  <a:srgbClr val="0D0D0D"/>
                </a:solidFill>
                <a:effectLst/>
              </a:rPr>
              <a:t>Wyświetla obraz z pliku "obraz.jpg" z opisem "Opis obrazu".</a:t>
            </a:r>
          </a:p>
        </p:txBody>
      </p:sp>
      <p:sp>
        <p:nvSpPr>
          <p:cNvPr id="12" name="TextBox 11">
            <a:extLst>
              <a:ext uri="{FF2B5EF4-FFF2-40B4-BE49-F238E27FC236}">
                <a16:creationId xmlns:a16="http://schemas.microsoft.com/office/drawing/2014/main" id="{5ABFB5F0-CB86-2AC1-73EE-2B68815BF207}"/>
              </a:ext>
            </a:extLst>
          </p:cNvPr>
          <p:cNvSpPr txBox="1"/>
          <p:nvPr/>
        </p:nvSpPr>
        <p:spPr>
          <a:xfrm>
            <a:off x="4430649" y="6083694"/>
            <a:ext cx="6978448" cy="369332"/>
          </a:xfrm>
          <a:prstGeom prst="rect">
            <a:avLst/>
          </a:prstGeom>
          <a:noFill/>
        </p:spPr>
        <p:txBody>
          <a:bodyPr wrap="square">
            <a:spAutoFit/>
          </a:bodyPr>
          <a:lstStyle/>
          <a:p>
            <a:r>
              <a:rPr lang="pl-PL" sz="1800" dirty="0">
                <a:solidFill>
                  <a:schemeClr val="tx1">
                    <a:alpha val="60000"/>
                  </a:schemeClr>
                </a:solidFill>
              </a:rPr>
              <a:t>Źródło: https://www.browserstack.com/guide/top-html5-features</a:t>
            </a:r>
          </a:p>
        </p:txBody>
      </p:sp>
      <p:pic>
        <p:nvPicPr>
          <p:cNvPr id="8" name="Obraz 7">
            <a:extLst>
              <a:ext uri="{FF2B5EF4-FFF2-40B4-BE49-F238E27FC236}">
                <a16:creationId xmlns:a16="http://schemas.microsoft.com/office/drawing/2014/main" id="{2869E64C-FB84-FF65-4CE4-4775D92A1289}"/>
              </a:ext>
            </a:extLst>
          </p:cNvPr>
          <p:cNvPicPr>
            <a:picLocks noChangeAspect="1"/>
          </p:cNvPicPr>
          <p:nvPr/>
        </p:nvPicPr>
        <p:blipFill>
          <a:blip r:embed="rId4"/>
          <a:stretch>
            <a:fillRect/>
          </a:stretch>
        </p:blipFill>
        <p:spPr>
          <a:xfrm>
            <a:off x="4453000" y="3709735"/>
            <a:ext cx="4467817" cy="2213828"/>
          </a:xfrm>
          <a:prstGeom prst="rect">
            <a:avLst/>
          </a:prstGeom>
        </p:spPr>
      </p:pic>
      <p:pic>
        <p:nvPicPr>
          <p:cNvPr id="5" name="Picture 4">
            <a:extLst>
              <a:ext uri="{FF2B5EF4-FFF2-40B4-BE49-F238E27FC236}">
                <a16:creationId xmlns:a16="http://schemas.microsoft.com/office/drawing/2014/main" id="{5128C6E4-0384-62E5-7861-EABA52C71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30908" cy="6858000"/>
          </a:xfrm>
          <a:prstGeom prst="rect">
            <a:avLst/>
          </a:prstGeom>
        </p:spPr>
      </p:pic>
      <p:pic>
        <p:nvPicPr>
          <p:cNvPr id="9" name="Picture 8" descr="A logo of a software developer&#10;&#10;Description automatically generated">
            <a:extLst>
              <a:ext uri="{FF2B5EF4-FFF2-40B4-BE49-F238E27FC236}">
                <a16:creationId xmlns:a16="http://schemas.microsoft.com/office/drawing/2014/main" id="{388F27F0-E8CF-048F-D0A9-66C4AF9D2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868" y="1559105"/>
            <a:ext cx="2774769" cy="2774769"/>
          </a:xfrm>
          <a:prstGeom prst="rect">
            <a:avLst/>
          </a:prstGeom>
        </p:spPr>
      </p:pic>
    </p:spTree>
    <p:extLst>
      <p:ext uri="{BB962C8B-B14F-4D97-AF65-F5344CB8AC3E}">
        <p14:creationId xmlns:p14="http://schemas.microsoft.com/office/powerpoint/2010/main" val="118228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A59113-03A5-5C16-E4ED-5735CE7EE5D3}"/>
              </a:ext>
            </a:extLst>
          </p:cNvPr>
          <p:cNvSpPr>
            <a:spLocks noGrp="1"/>
          </p:cNvSpPr>
          <p:nvPr>
            <p:ph type="sldNum" sz="quarter" idx="12"/>
          </p:nvPr>
        </p:nvSpPr>
        <p:spPr/>
        <p:txBody>
          <a:bodyPr/>
          <a:lstStyle/>
          <a:p>
            <a:fld id="{02DBE118-9CB1-4706-9205-E5601DCF21D9}" type="slidenum">
              <a:rPr lang="pl-PL" smtClean="0"/>
              <a:t>7</a:t>
            </a:fld>
            <a:endParaRPr lang="pl-PL"/>
          </a:p>
        </p:txBody>
      </p:sp>
      <p:pic>
        <p:nvPicPr>
          <p:cNvPr id="3" name="Picture 2" descr="A person sitting on the floor with his legs crossed and a computer&#10;&#10;Description automatically generated">
            <a:extLst>
              <a:ext uri="{FF2B5EF4-FFF2-40B4-BE49-F238E27FC236}">
                <a16:creationId xmlns:a16="http://schemas.microsoft.com/office/drawing/2014/main" id="{A5C0377E-306B-CD2E-F181-81BE934E0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4" name="Picture 3">
            <a:extLst>
              <a:ext uri="{FF2B5EF4-FFF2-40B4-BE49-F238E27FC236}">
                <a16:creationId xmlns:a16="http://schemas.microsoft.com/office/drawing/2014/main" id="{AB0070D2-3784-CF64-D108-4A26AD087D6C}"/>
              </a:ext>
            </a:extLst>
          </p:cNvPr>
          <p:cNvPicPr>
            <a:picLocks noChangeAspect="1"/>
          </p:cNvPicPr>
          <p:nvPr/>
        </p:nvPicPr>
        <p:blipFill>
          <a:blip r:embed="rId3"/>
          <a:stretch>
            <a:fillRect/>
          </a:stretch>
        </p:blipFill>
        <p:spPr>
          <a:xfrm>
            <a:off x="-1" y="1"/>
            <a:ext cx="230909" cy="6858000"/>
          </a:xfrm>
          <a:prstGeom prst="rect">
            <a:avLst/>
          </a:prstGeom>
        </p:spPr>
      </p:pic>
      <p:sp>
        <p:nvSpPr>
          <p:cNvPr id="8" name="TextBox 7">
            <a:extLst>
              <a:ext uri="{FF2B5EF4-FFF2-40B4-BE49-F238E27FC236}">
                <a16:creationId xmlns:a16="http://schemas.microsoft.com/office/drawing/2014/main" id="{713DD08F-29D6-1EDE-9772-81F297647DBA}"/>
              </a:ext>
            </a:extLst>
          </p:cNvPr>
          <p:cNvSpPr txBox="1"/>
          <p:nvPr/>
        </p:nvSpPr>
        <p:spPr>
          <a:xfrm>
            <a:off x="4239927" y="856340"/>
            <a:ext cx="8204240" cy="707886"/>
          </a:xfrm>
          <a:prstGeom prst="rect">
            <a:avLst/>
          </a:prstGeom>
          <a:noFill/>
        </p:spPr>
        <p:txBody>
          <a:bodyPr wrap="square" rtlCol="0">
            <a:spAutoFit/>
          </a:bodyPr>
          <a:lstStyle/>
          <a:p>
            <a:r>
              <a:rPr lang="pl-PL" sz="4000" b="1" dirty="0"/>
              <a:t>Przykłady zastosowania Canvas:</a:t>
            </a:r>
          </a:p>
        </p:txBody>
      </p:sp>
      <p:pic>
        <p:nvPicPr>
          <p:cNvPr id="10" name="Picture 9">
            <a:extLst>
              <a:ext uri="{FF2B5EF4-FFF2-40B4-BE49-F238E27FC236}">
                <a16:creationId xmlns:a16="http://schemas.microsoft.com/office/drawing/2014/main" id="{BD0DFD66-3D31-3FB9-AB51-7974BE67159E}"/>
              </a:ext>
            </a:extLst>
          </p:cNvPr>
          <p:cNvPicPr>
            <a:picLocks noChangeAspect="1"/>
          </p:cNvPicPr>
          <p:nvPr/>
        </p:nvPicPr>
        <p:blipFill>
          <a:blip r:embed="rId4"/>
          <a:stretch>
            <a:fillRect/>
          </a:stretch>
        </p:blipFill>
        <p:spPr>
          <a:xfrm>
            <a:off x="4239927" y="1625781"/>
            <a:ext cx="7858539" cy="2982191"/>
          </a:xfrm>
          <a:prstGeom prst="rect">
            <a:avLst/>
          </a:prstGeom>
        </p:spPr>
      </p:pic>
      <p:pic>
        <p:nvPicPr>
          <p:cNvPr id="12" name="Picture 11">
            <a:extLst>
              <a:ext uri="{FF2B5EF4-FFF2-40B4-BE49-F238E27FC236}">
                <a16:creationId xmlns:a16="http://schemas.microsoft.com/office/drawing/2014/main" id="{4908EA07-4EDF-50CA-146A-796AA80EC70D}"/>
              </a:ext>
            </a:extLst>
          </p:cNvPr>
          <p:cNvPicPr>
            <a:picLocks noChangeAspect="1"/>
          </p:cNvPicPr>
          <p:nvPr/>
        </p:nvPicPr>
        <p:blipFill>
          <a:blip r:embed="rId5"/>
          <a:stretch>
            <a:fillRect/>
          </a:stretch>
        </p:blipFill>
        <p:spPr>
          <a:xfrm>
            <a:off x="4239927" y="4687027"/>
            <a:ext cx="2238687" cy="1314633"/>
          </a:xfrm>
          <a:prstGeom prst="rect">
            <a:avLst/>
          </a:prstGeom>
        </p:spPr>
      </p:pic>
      <p:pic>
        <p:nvPicPr>
          <p:cNvPr id="6" name="Picture 5">
            <a:extLst>
              <a:ext uri="{FF2B5EF4-FFF2-40B4-BE49-F238E27FC236}">
                <a16:creationId xmlns:a16="http://schemas.microsoft.com/office/drawing/2014/main" id="{6FAC24C9-7770-F9FA-8838-4CF3C12A7E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30908" cy="6858000"/>
          </a:xfrm>
          <a:prstGeom prst="rect">
            <a:avLst/>
          </a:prstGeom>
        </p:spPr>
      </p:pic>
      <p:pic>
        <p:nvPicPr>
          <p:cNvPr id="7" name="Picture 6" descr="A logo of a software developer&#10;&#10;Description automatically generated">
            <a:extLst>
              <a:ext uri="{FF2B5EF4-FFF2-40B4-BE49-F238E27FC236}">
                <a16:creationId xmlns:a16="http://schemas.microsoft.com/office/drawing/2014/main" id="{5652FB23-2745-926F-48A9-8C3B9B9ABC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868" y="1559105"/>
            <a:ext cx="2774769" cy="2774769"/>
          </a:xfrm>
          <a:prstGeom prst="rect">
            <a:avLst/>
          </a:prstGeom>
        </p:spPr>
      </p:pic>
    </p:spTree>
    <p:extLst>
      <p:ext uri="{BB962C8B-B14F-4D97-AF65-F5344CB8AC3E}">
        <p14:creationId xmlns:p14="http://schemas.microsoft.com/office/powerpoint/2010/main" val="765410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A1D91-6B22-D451-BB8C-590BE0C854B4}"/>
              </a:ext>
            </a:extLst>
          </p:cNvPr>
          <p:cNvSpPr>
            <a:spLocks noGrp="1"/>
          </p:cNvSpPr>
          <p:nvPr>
            <p:ph type="sldNum" sz="quarter" idx="12"/>
          </p:nvPr>
        </p:nvSpPr>
        <p:spPr/>
        <p:txBody>
          <a:bodyPr/>
          <a:lstStyle/>
          <a:p>
            <a:fld id="{02DBE118-9CB1-4706-9205-E5601DCF21D9}" type="slidenum">
              <a:rPr lang="pl-PL" smtClean="0"/>
              <a:t>8</a:t>
            </a:fld>
            <a:endParaRPr lang="pl-PL"/>
          </a:p>
        </p:txBody>
      </p:sp>
      <p:sp>
        <p:nvSpPr>
          <p:cNvPr id="3" name="TextBox 2">
            <a:extLst>
              <a:ext uri="{FF2B5EF4-FFF2-40B4-BE49-F238E27FC236}">
                <a16:creationId xmlns:a16="http://schemas.microsoft.com/office/drawing/2014/main" id="{D041DC89-006D-FE67-2F9E-C8178B25CAF8}"/>
              </a:ext>
            </a:extLst>
          </p:cNvPr>
          <p:cNvSpPr txBox="1"/>
          <p:nvPr/>
        </p:nvSpPr>
        <p:spPr>
          <a:xfrm>
            <a:off x="4239927" y="856340"/>
            <a:ext cx="8204240" cy="707886"/>
          </a:xfrm>
          <a:prstGeom prst="rect">
            <a:avLst/>
          </a:prstGeom>
          <a:noFill/>
        </p:spPr>
        <p:txBody>
          <a:bodyPr wrap="square" rtlCol="0">
            <a:spAutoFit/>
          </a:bodyPr>
          <a:lstStyle/>
          <a:p>
            <a:r>
              <a:rPr lang="pl-PL" sz="4000" b="1" dirty="0"/>
              <a:t>Przykłady zastosowania Canvas:</a:t>
            </a:r>
          </a:p>
        </p:txBody>
      </p:sp>
      <p:pic>
        <p:nvPicPr>
          <p:cNvPr id="4" name="Picture 3" descr="A person sitting on the floor with his legs crossed and a computer&#10;&#10;Description automatically generated">
            <a:extLst>
              <a:ext uri="{FF2B5EF4-FFF2-40B4-BE49-F238E27FC236}">
                <a16:creationId xmlns:a16="http://schemas.microsoft.com/office/drawing/2014/main" id="{9CE17E2D-FBD4-FD09-A9CE-8640B030F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909" y="0"/>
            <a:ext cx="3854159" cy="6858000"/>
          </a:xfrm>
          <a:prstGeom prst="rect">
            <a:avLst/>
          </a:prstGeom>
        </p:spPr>
      </p:pic>
      <p:pic>
        <p:nvPicPr>
          <p:cNvPr id="6" name="Picture 5">
            <a:extLst>
              <a:ext uri="{FF2B5EF4-FFF2-40B4-BE49-F238E27FC236}">
                <a16:creationId xmlns:a16="http://schemas.microsoft.com/office/drawing/2014/main" id="{B0ECDDD2-4322-4CD2-FAF7-6B3BC9233B55}"/>
              </a:ext>
            </a:extLst>
          </p:cNvPr>
          <p:cNvPicPr>
            <a:picLocks noChangeAspect="1"/>
          </p:cNvPicPr>
          <p:nvPr/>
        </p:nvPicPr>
        <p:blipFill>
          <a:blip r:embed="rId5"/>
          <a:stretch>
            <a:fillRect/>
          </a:stretch>
        </p:blipFill>
        <p:spPr>
          <a:xfrm>
            <a:off x="-1" y="1"/>
            <a:ext cx="230909" cy="6858000"/>
          </a:xfrm>
          <a:prstGeom prst="rect">
            <a:avLst/>
          </a:prstGeom>
        </p:spPr>
      </p:pic>
      <p:pic>
        <p:nvPicPr>
          <p:cNvPr id="7" name="CanvasTest">
            <a:hlinkClick r:id="" action="ppaction://media"/>
            <a:extLst>
              <a:ext uri="{FF2B5EF4-FFF2-40B4-BE49-F238E27FC236}">
                <a16:creationId xmlns:a16="http://schemas.microsoft.com/office/drawing/2014/main" id="{22522654-0907-014D-1292-D7B48BD4217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4745" y="1726263"/>
            <a:ext cx="7700736" cy="4338443"/>
          </a:xfrm>
          <a:prstGeom prst="rect">
            <a:avLst/>
          </a:prstGeom>
        </p:spPr>
      </p:pic>
      <p:pic>
        <p:nvPicPr>
          <p:cNvPr id="8" name="Picture 7">
            <a:extLst>
              <a:ext uri="{FF2B5EF4-FFF2-40B4-BE49-F238E27FC236}">
                <a16:creationId xmlns:a16="http://schemas.microsoft.com/office/drawing/2014/main" id="{D72D9132-D1BA-CD04-8456-AE238D6D37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30908" cy="6858000"/>
          </a:xfrm>
          <a:prstGeom prst="rect">
            <a:avLst/>
          </a:prstGeom>
        </p:spPr>
      </p:pic>
      <p:pic>
        <p:nvPicPr>
          <p:cNvPr id="9" name="Picture 8" descr="A logo of a software developer&#10;&#10;Description automatically generated">
            <a:extLst>
              <a:ext uri="{FF2B5EF4-FFF2-40B4-BE49-F238E27FC236}">
                <a16:creationId xmlns:a16="http://schemas.microsoft.com/office/drawing/2014/main" id="{709CAA81-3F43-AE8E-1B56-63614200EC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868" y="1559105"/>
            <a:ext cx="2774769" cy="2774769"/>
          </a:xfrm>
          <a:prstGeom prst="rect">
            <a:avLst/>
          </a:prstGeom>
        </p:spPr>
      </p:pic>
      <p:sp>
        <p:nvSpPr>
          <p:cNvPr id="5" name="TextBox 4">
            <a:extLst>
              <a:ext uri="{FF2B5EF4-FFF2-40B4-BE49-F238E27FC236}">
                <a16:creationId xmlns:a16="http://schemas.microsoft.com/office/drawing/2014/main" id="{0527CDEC-D4E8-B767-26AF-CECA02EABC86}"/>
              </a:ext>
            </a:extLst>
          </p:cNvPr>
          <p:cNvSpPr txBox="1"/>
          <p:nvPr/>
        </p:nvSpPr>
        <p:spPr>
          <a:xfrm>
            <a:off x="4463826" y="6356350"/>
            <a:ext cx="6978448" cy="369332"/>
          </a:xfrm>
          <a:prstGeom prst="rect">
            <a:avLst/>
          </a:prstGeom>
          <a:noFill/>
        </p:spPr>
        <p:txBody>
          <a:bodyPr wrap="square">
            <a:spAutoFit/>
          </a:bodyPr>
          <a:lstStyle/>
          <a:p>
            <a:r>
              <a:rPr lang="pl-PL" sz="1800" dirty="0">
                <a:solidFill>
                  <a:schemeClr val="tx1">
                    <a:alpha val="60000"/>
                  </a:schemeClr>
                </a:solidFill>
              </a:rPr>
              <a:t>Źródło: https://www.youtube.com/watch?v=uCH1ta5OUHw</a:t>
            </a:r>
          </a:p>
        </p:txBody>
      </p:sp>
    </p:spTree>
    <p:extLst>
      <p:ext uri="{BB962C8B-B14F-4D97-AF65-F5344CB8AC3E}">
        <p14:creationId xmlns:p14="http://schemas.microsoft.com/office/powerpoint/2010/main" val="36605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numeru slajdu 1">
            <a:extLst>
              <a:ext uri="{FF2B5EF4-FFF2-40B4-BE49-F238E27FC236}">
                <a16:creationId xmlns:a16="http://schemas.microsoft.com/office/drawing/2014/main" id="{42CD5BDE-E941-FF3C-6DF8-BFCA134E5AFE}"/>
              </a:ext>
            </a:extLst>
          </p:cNvPr>
          <p:cNvSpPr>
            <a:spLocks noGrp="1"/>
          </p:cNvSpPr>
          <p:nvPr>
            <p:ph type="sldNum" sz="quarter" idx="12"/>
          </p:nvPr>
        </p:nvSpPr>
        <p:spPr/>
        <p:txBody>
          <a:bodyPr/>
          <a:lstStyle/>
          <a:p>
            <a:fld id="{02DBE118-9CB1-4706-9205-E5601DCF21D9}" type="slidenum">
              <a:rPr lang="pl-PL" smtClean="0"/>
              <a:t>9</a:t>
            </a:fld>
            <a:endParaRPr lang="pl-PL" dirty="0"/>
          </a:p>
        </p:txBody>
      </p:sp>
      <p:pic>
        <p:nvPicPr>
          <p:cNvPr id="3" name="Picture 3" descr="A person sitting on the floor with his legs crossed and a computer&#10;&#10;Description automatically generated">
            <a:extLst>
              <a:ext uri="{FF2B5EF4-FFF2-40B4-BE49-F238E27FC236}">
                <a16:creationId xmlns:a16="http://schemas.microsoft.com/office/drawing/2014/main" id="{8301326F-4683-B8E3-6748-72D40A358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8" y="0"/>
            <a:ext cx="3854159" cy="6858000"/>
          </a:xfrm>
          <a:prstGeom prst="rect">
            <a:avLst/>
          </a:prstGeom>
        </p:spPr>
      </p:pic>
      <p:sp>
        <p:nvSpPr>
          <p:cNvPr id="7" name="pole tekstowe 6">
            <a:extLst>
              <a:ext uri="{FF2B5EF4-FFF2-40B4-BE49-F238E27FC236}">
                <a16:creationId xmlns:a16="http://schemas.microsoft.com/office/drawing/2014/main" id="{C0FA4601-CC75-C950-07EE-9C2A155C80E3}"/>
              </a:ext>
            </a:extLst>
          </p:cNvPr>
          <p:cNvSpPr txBox="1"/>
          <p:nvPr/>
        </p:nvSpPr>
        <p:spPr>
          <a:xfrm>
            <a:off x="4295775" y="2666137"/>
            <a:ext cx="7410450" cy="1754326"/>
          </a:xfrm>
          <a:prstGeom prst="rect">
            <a:avLst/>
          </a:prstGeom>
          <a:noFill/>
        </p:spPr>
        <p:txBody>
          <a:bodyPr wrap="square" rtlCol="0">
            <a:spAutoFit/>
          </a:bodyPr>
          <a:lstStyle/>
          <a:p>
            <a:r>
              <a:rPr lang="pl-PL" b="1" i="0" dirty="0" err="1">
                <a:effectLst/>
              </a:rPr>
              <a:t>Bootstrap</a:t>
            </a:r>
            <a:r>
              <a:rPr lang="pl-PL" b="0" i="0" dirty="0">
                <a:effectLst/>
              </a:rPr>
              <a:t> - to lubiany przez programistów, najpopularniejszy na świecie zbiór bibliotek open-</a:t>
            </a:r>
            <a:r>
              <a:rPr lang="pl-PL" b="0" i="0" dirty="0" err="1">
                <a:effectLst/>
              </a:rPr>
              <a:t>source</a:t>
            </a:r>
            <a:r>
              <a:rPr lang="pl-PL" b="0" i="0" dirty="0">
                <a:effectLst/>
              </a:rPr>
              <a:t> umożliwiający szybkie projektowanie oraz tworzenie kodu </a:t>
            </a:r>
            <a:r>
              <a:rPr lang="pl-PL" b="0" i="0" dirty="0" err="1">
                <a:effectLst/>
              </a:rPr>
              <a:t>frontendu</a:t>
            </a:r>
            <a:r>
              <a:rPr lang="pl-PL" b="0" i="0" dirty="0">
                <a:effectLst/>
              </a:rPr>
              <a:t> responsywnych stron internetowych. Założeniem technologii jest mobile </a:t>
            </a:r>
            <a:r>
              <a:rPr lang="pl-PL" b="0" i="0" dirty="0" err="1">
                <a:effectLst/>
              </a:rPr>
              <a:t>first</a:t>
            </a:r>
            <a:r>
              <a:rPr lang="pl-PL" b="0" i="0" dirty="0">
                <a:effectLst/>
              </a:rPr>
              <a:t> design - czyli skupienie się najpierw na wersji mobilnej. </a:t>
            </a:r>
            <a:r>
              <a:rPr lang="pl-PL" b="0" i="0" dirty="0" err="1">
                <a:effectLst/>
              </a:rPr>
              <a:t>Bootstrap</a:t>
            </a:r>
            <a:r>
              <a:rPr lang="pl-PL" b="0" i="0" dirty="0">
                <a:effectLst/>
              </a:rPr>
              <a:t> jest możliwy do zaadoptowania w niemal każdym projekcie strony internetowych.</a:t>
            </a:r>
            <a:endParaRPr lang="pl-PL" dirty="0"/>
          </a:p>
        </p:txBody>
      </p:sp>
      <p:sp>
        <p:nvSpPr>
          <p:cNvPr id="8" name="pole tekstowe 7">
            <a:extLst>
              <a:ext uri="{FF2B5EF4-FFF2-40B4-BE49-F238E27FC236}">
                <a16:creationId xmlns:a16="http://schemas.microsoft.com/office/drawing/2014/main" id="{F3F6138F-6616-B7F2-9207-29E215B0CBDA}"/>
              </a:ext>
            </a:extLst>
          </p:cNvPr>
          <p:cNvSpPr txBox="1"/>
          <p:nvPr/>
        </p:nvSpPr>
        <p:spPr>
          <a:xfrm>
            <a:off x="4295775" y="1142023"/>
            <a:ext cx="6943725" cy="769441"/>
          </a:xfrm>
          <a:prstGeom prst="rect">
            <a:avLst/>
          </a:prstGeom>
          <a:noFill/>
        </p:spPr>
        <p:txBody>
          <a:bodyPr wrap="square" rtlCol="0">
            <a:spAutoFit/>
          </a:bodyPr>
          <a:lstStyle/>
          <a:p>
            <a:r>
              <a:rPr lang="pl-PL" sz="4400" b="1" dirty="0" err="1"/>
              <a:t>Bootstrap</a:t>
            </a:r>
            <a:r>
              <a:rPr lang="pl-PL" sz="4400" b="1" dirty="0"/>
              <a:t> – Co to jest ?</a:t>
            </a:r>
          </a:p>
        </p:txBody>
      </p:sp>
      <p:sp>
        <p:nvSpPr>
          <p:cNvPr id="10" name="pole tekstowe 9">
            <a:extLst>
              <a:ext uri="{FF2B5EF4-FFF2-40B4-BE49-F238E27FC236}">
                <a16:creationId xmlns:a16="http://schemas.microsoft.com/office/drawing/2014/main" id="{4C5D0666-DB7E-D73C-C2BB-9711463A7AD7}"/>
              </a:ext>
            </a:extLst>
          </p:cNvPr>
          <p:cNvSpPr txBox="1"/>
          <p:nvPr/>
        </p:nvSpPr>
        <p:spPr>
          <a:xfrm>
            <a:off x="4638675" y="6076950"/>
            <a:ext cx="6219825" cy="369332"/>
          </a:xfrm>
          <a:prstGeom prst="rect">
            <a:avLst/>
          </a:prstGeom>
          <a:noFill/>
        </p:spPr>
        <p:txBody>
          <a:bodyPr wrap="square" rtlCol="0">
            <a:spAutoFit/>
          </a:bodyPr>
          <a:lstStyle/>
          <a:p>
            <a:r>
              <a:rPr lang="pl-PL" dirty="0">
                <a:solidFill>
                  <a:schemeClr val="tx1">
                    <a:alpha val="46000"/>
                  </a:schemeClr>
                </a:solidFill>
                <a:effectLst>
                  <a:glow rad="127000">
                    <a:schemeClr val="accent1">
                      <a:alpha val="0"/>
                    </a:schemeClr>
                  </a:glow>
                  <a:outerShdw blurRad="50800" dist="50800" dir="5400000" algn="ctr" rotWithShape="0">
                    <a:srgbClr val="000000">
                      <a:alpha val="0"/>
                    </a:srgbClr>
                  </a:outerShdw>
                  <a:reflection stA="0" endPos="65000" dist="50800" dir="5400000" sy="-100000" algn="bl" rotWithShape="0"/>
                </a:effectLst>
              </a:rPr>
              <a:t>https://ks.pl/slownik/co-to-jest-bootstrap</a:t>
            </a:r>
          </a:p>
        </p:txBody>
      </p:sp>
      <p:pic>
        <p:nvPicPr>
          <p:cNvPr id="4" name="Obraz 3" descr="Obraz zawierający Grafika, projekt graficzny, Czcionka, logo&#10;&#10;Opis wygenerowany automatycznie">
            <a:extLst>
              <a:ext uri="{FF2B5EF4-FFF2-40B4-BE49-F238E27FC236}">
                <a16:creationId xmlns:a16="http://schemas.microsoft.com/office/drawing/2014/main" id="{5269BA76-9B15-5E00-2BE4-551710B8A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07" y="1526743"/>
            <a:ext cx="2948160" cy="2948160"/>
          </a:xfrm>
          <a:prstGeom prst="rect">
            <a:avLst/>
          </a:prstGeom>
        </p:spPr>
      </p:pic>
      <p:pic>
        <p:nvPicPr>
          <p:cNvPr id="6" name="Picture 5">
            <a:extLst>
              <a:ext uri="{FF2B5EF4-FFF2-40B4-BE49-F238E27FC236}">
                <a16:creationId xmlns:a16="http://schemas.microsoft.com/office/drawing/2014/main" id="{64913D9A-C7F6-3852-CC24-ED691268C130}"/>
              </a:ext>
            </a:extLst>
          </p:cNvPr>
          <p:cNvPicPr>
            <a:picLocks noChangeAspect="1"/>
          </p:cNvPicPr>
          <p:nvPr/>
        </p:nvPicPr>
        <p:blipFill>
          <a:blip r:embed="rId4"/>
          <a:stretch>
            <a:fillRect/>
          </a:stretch>
        </p:blipFill>
        <p:spPr>
          <a:xfrm>
            <a:off x="-1" y="1"/>
            <a:ext cx="230909" cy="6858000"/>
          </a:xfrm>
          <a:prstGeom prst="rect">
            <a:avLst/>
          </a:prstGeom>
        </p:spPr>
      </p:pic>
    </p:spTree>
    <p:extLst>
      <p:ext uri="{BB962C8B-B14F-4D97-AF65-F5344CB8AC3E}">
        <p14:creationId xmlns:p14="http://schemas.microsoft.com/office/powerpoint/2010/main" val="1130819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477</TotalTime>
  <Words>1801</Words>
  <Application>Microsoft Office PowerPoint</Application>
  <PresentationFormat>Panoramiczny</PresentationFormat>
  <Paragraphs>152</Paragraphs>
  <Slides>30</Slides>
  <Notes>0</Notes>
  <HiddenSlides>0</HiddenSlides>
  <MMClips>1</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30</vt:i4>
      </vt:variant>
    </vt:vector>
  </HeadingPairs>
  <TitlesOfParts>
    <vt:vector size="37" baseType="lpstr">
      <vt:lpstr>Aptos</vt:lpstr>
      <vt:lpstr>Aptos Display</vt:lpstr>
      <vt:lpstr>Arial</vt:lpstr>
      <vt:lpstr>Open Sans</vt:lpstr>
      <vt:lpstr>Quicksand</vt:lpstr>
      <vt:lpstr>Söhne</vt:lpstr>
      <vt:lpstr>Office Theme</vt:lpstr>
      <vt:lpstr> Frontend -Vanilla JS/TypeScript i HTML5/Bootstrap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 Pytania</vt:lpstr>
      <vt:lpstr> 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Vanilla JS/TypeScript i HTML5/Bootstrap</dc:title>
  <dc:creator>Jakub Wiatr</dc:creator>
  <cp:lastModifiedBy>Filip Kubala</cp:lastModifiedBy>
  <cp:revision>22</cp:revision>
  <dcterms:created xsi:type="dcterms:W3CDTF">2024-03-04T18:18:02Z</dcterms:created>
  <dcterms:modified xsi:type="dcterms:W3CDTF">2024-03-11T16:51:05Z</dcterms:modified>
</cp:coreProperties>
</file>